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0"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7" r:id="rId32"/>
    <p:sldId id="289" r:id="rId33"/>
    <p:sldId id="309" r:id="rId34"/>
    <p:sldId id="310" r:id="rId35"/>
    <p:sldId id="311" r:id="rId36"/>
    <p:sldId id="312" r:id="rId37"/>
    <p:sldId id="313" r:id="rId38"/>
    <p:sldId id="314" r:id="rId39"/>
    <p:sldId id="315" r:id="rId40"/>
    <p:sldId id="288"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2" r:id="rId54"/>
    <p:sldId id="303" r:id="rId55"/>
    <p:sldId id="304" r:id="rId56"/>
    <p:sldId id="305" r:id="rId57"/>
    <p:sldId id="306" r:id="rId58"/>
    <p:sldId id="307" r:id="rId59"/>
    <p:sldId id="308" r:id="rId6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203"/>
    <p:restoredTop sz="94719"/>
  </p:normalViewPr>
  <p:slideViewPr>
    <p:cSldViewPr snapToGrid="0" snapToObjects="1">
      <p:cViewPr varScale="1">
        <p:scale>
          <a:sx n="152" d="100"/>
          <a:sy n="152" d="100"/>
        </p:scale>
        <p:origin x="1464" y="1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4AF466F-BDA4-4F18-9C7B-FF0A9A1B0E80}" type="datetime1">
              <a:rPr lang="en-US" smtClean="0"/>
              <a:pPr/>
              <a:t>9/13/20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8FB4290-6522-4139-852E-05BD9E7F0D2E}" type="datetime1">
              <a:rPr lang="en-US" smtClean="0"/>
              <a:pPr/>
              <a:t>9/13/20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AB955F9-81EA-47C5-8059-9E5C2B437C70}" type="datetime1">
              <a:rPr lang="en-US" smtClean="0"/>
              <a:pPr/>
              <a:t>9/13/20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EF607B-A47E-422C-9BEF-122CCDB7C526}" type="datetime1">
              <a:rPr lang="en-US" smtClean="0"/>
              <a:pPr/>
              <a:t>9/13/20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A9A7CB-BEE6-4F99-898E-913F06E8E125}" type="datetime1">
              <a:rPr lang="en-US" smtClean="0"/>
              <a:pPr/>
              <a:t>9/13/20</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EE300C-6FC5-4FC3-AF1A-075E4F50620D}" type="datetime1">
              <a:rPr lang="en-US" smtClean="0"/>
              <a:pPr/>
              <a:t>9/13/20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50D295D-4A77-4DEB-B04C-9F4282A8BC04}" type="datetime1">
              <a:rPr lang="en-US" smtClean="0"/>
              <a:pPr/>
              <a:t>9/13/20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2D2B3B-882E-40F3-A32F-6DD516915044}" type="slidenum">
              <a:rPr lang="en-US" smtClean="0"/>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2B28685-4D0C-42D5-8013-B5904CD1FCBC}" type="datetime1">
              <a:rPr lang="en-US" smtClean="0"/>
              <a:pPr/>
              <a:t>9/13/20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226C0-9885-4BA9-BBFA-A52CBFEBB775}" type="datetime1">
              <a:rPr lang="en-US" smtClean="0"/>
              <a:pPr/>
              <a:t>9/13/20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2D2B3B-882E-40F3-A32F-6DD516915044}" type="slidenum">
              <a:rPr lang="en-US" smtClean="0"/>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BEE1B38-C5EB-4D66-9137-0AFE9CDEDE8F}" type="datetime1">
              <a:rPr lang="en-US" smtClean="0"/>
              <a:pPr/>
              <a:t>9/13/20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‹Nº›</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327B613C-1AD7-49D3-885D-F654C5CDBAA6}" type="datetime1">
              <a:rPr lang="en-US" smtClean="0"/>
              <a:pPr/>
              <a:t>9/13/20</a:t>
            </a:fld>
            <a:endParaRPr lang="en-US" dirty="0"/>
          </a:p>
        </p:txBody>
      </p:sp>
      <p:sp>
        <p:nvSpPr>
          <p:cNvPr id="9" name="Slide Number Placeholder 8"/>
          <p:cNvSpPr>
            <a:spLocks noGrp="1"/>
          </p:cNvSpPr>
          <p:nvPr>
            <p:ph type="sldNum" sz="quarter" idx="11"/>
          </p:nvPr>
        </p:nvSpPr>
        <p:spPr/>
        <p:txBody>
          <a:bodyPr/>
          <a:lstStyle/>
          <a:p>
            <a:fld id="{6E2D2B3B-882E-40F3-A32F-6DD516915044}" type="slidenum">
              <a:rPr lang="en-US" smtClean="0"/>
              <a:pPr/>
              <a:t>‹Nº›</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E2D2B3B-882E-40F3-A32F-6DD516915044}" type="slidenum">
              <a:rPr lang="en-US" smtClean="0"/>
              <a:pPr/>
              <a:t>‹Nº›</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27B613C-1AD7-49D3-885D-F654C5CDBAA6}" type="datetime1">
              <a:rPr lang="en-US" smtClean="0"/>
              <a:pPr/>
              <a:t>9/13/20</a:t>
            </a:fld>
            <a:endParaRPr lang="en-US" dirty="0"/>
          </a:p>
        </p:txBody>
      </p:sp>
    </p:spTree>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Lst>
  <p:hf sldNum="0"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s://isaf.gob.mx/auditoria-en-tiempo-real-a-servicios-de-salud-de-sonora/" TargetMode="External"/><Relationship Id="rId2" Type="http://schemas.openxmlformats.org/officeDocument/2006/relationships/hyperlink" Target="https://mapyourtaxes.mo.gov/MAP/Portal/Default.aspx" TargetMode="External"/><Relationship Id="rId1" Type="http://schemas.openxmlformats.org/officeDocument/2006/relationships/slideLayout" Target="../slideLayouts/slideLayout2.xml"/><Relationship Id="rId4" Type="http://schemas.openxmlformats.org/officeDocument/2006/relationships/hyperlink" Target="http://sistemas.orfis.gob.mx/SIMVERP/"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pPr algn="r"/>
            <a:r>
              <a:rPr lang="es-ES" sz="5400" dirty="0"/>
              <a:t>Transparencia y Rendición de cuentas, ¿por qué importan para el combate a la corrupción?</a:t>
            </a:r>
          </a:p>
        </p:txBody>
      </p:sp>
      <p:sp>
        <p:nvSpPr>
          <p:cNvPr id="3" name="Subtítulo 2"/>
          <p:cNvSpPr>
            <a:spLocks noGrp="1"/>
          </p:cNvSpPr>
          <p:nvPr>
            <p:ph type="subTitle" idx="1"/>
          </p:nvPr>
        </p:nvSpPr>
        <p:spPr>
          <a:xfrm>
            <a:off x="1767840" y="4601882"/>
            <a:ext cx="6461760" cy="1066800"/>
          </a:xfrm>
        </p:spPr>
        <p:txBody>
          <a:bodyPr/>
          <a:lstStyle/>
          <a:p>
            <a:pPr algn="r"/>
            <a:r>
              <a:rPr lang="es-ES" dirty="0"/>
              <a:t>Jaime Hernández Colorado (CIDE)</a:t>
            </a:r>
          </a:p>
        </p:txBody>
      </p:sp>
    </p:spTree>
    <p:extLst>
      <p:ext uri="{BB962C8B-B14F-4D97-AF65-F5344CB8AC3E}">
        <p14:creationId xmlns:p14="http://schemas.microsoft.com/office/powerpoint/2010/main" val="210653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Conceptos fundamentales</a:t>
            </a:r>
          </a:p>
        </p:txBody>
      </p:sp>
      <p:sp>
        <p:nvSpPr>
          <p:cNvPr id="3" name="Marcador de contenido 2"/>
          <p:cNvSpPr>
            <a:spLocks noGrp="1"/>
          </p:cNvSpPr>
          <p:nvPr>
            <p:ph idx="1"/>
          </p:nvPr>
        </p:nvSpPr>
        <p:spPr/>
        <p:txBody>
          <a:bodyPr>
            <a:normAutofit fontScale="92500"/>
          </a:bodyPr>
          <a:lstStyle/>
          <a:p>
            <a:pPr algn="just"/>
            <a:r>
              <a:rPr lang="es-ES_tradnl" sz="2400" dirty="0"/>
              <a:t>La rendición de cuentas, como una de las dimensiones de una “buena democracia”, se puede descomponer en tres vertientes: información, justificación y castigo/compensación. </a:t>
            </a:r>
          </a:p>
          <a:p>
            <a:pPr algn="just"/>
            <a:r>
              <a:rPr lang="es-ES_tradnl" sz="2400" dirty="0"/>
              <a:t>En ellas se pueden identificar claramente los siguientes elementos: la transparencia y el derecho a la información gubernamental; segundo, la responsabilidad respecto de las acciones/decisiones en el ejercicio de un encargo público específico, y; tercero, la obligación respecto de la forma en que se ejerce la representación (sanción, en su caso). El componente transversal es el de la obligación jurídica de los funcionarios públicos de informar una decisión, justificarla y, en su caso, hacerse responsable de las consecuencias positivas o negativas de esa decisión.</a:t>
            </a:r>
            <a:endParaRPr lang="es-MX" sz="2400" dirty="0"/>
          </a:p>
          <a:p>
            <a:pPr algn="just"/>
            <a:endParaRPr lang="es-ES" dirty="0"/>
          </a:p>
        </p:txBody>
      </p:sp>
    </p:spTree>
    <p:extLst>
      <p:ext uri="{BB962C8B-B14F-4D97-AF65-F5344CB8AC3E}">
        <p14:creationId xmlns:p14="http://schemas.microsoft.com/office/powerpoint/2010/main" val="10941292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Conceptos fundamentales</a:t>
            </a:r>
          </a:p>
        </p:txBody>
      </p:sp>
      <p:sp>
        <p:nvSpPr>
          <p:cNvPr id="3" name="Marcador de contenido 2"/>
          <p:cNvSpPr>
            <a:spLocks noGrp="1"/>
          </p:cNvSpPr>
          <p:nvPr>
            <p:ph idx="1"/>
          </p:nvPr>
        </p:nvSpPr>
        <p:spPr/>
        <p:txBody>
          <a:bodyPr>
            <a:normAutofit/>
          </a:bodyPr>
          <a:lstStyle/>
          <a:p>
            <a:pPr algn="just"/>
            <a:r>
              <a:rPr lang="es-MX" dirty="0">
                <a:solidFill>
                  <a:srgbClr val="2A6D7D"/>
                </a:solidFill>
              </a:rPr>
              <a:t>La rendición de cuentas, con la claridad que ofrece sobre las decisiones públicas y, en general, sobre las acciones de los gobiernos, es “la expresión administrativa fundamental de la democracia”. </a:t>
            </a:r>
          </a:p>
          <a:p>
            <a:pPr algn="just"/>
            <a:r>
              <a:rPr lang="es-MX" dirty="0">
                <a:solidFill>
                  <a:srgbClr val="2A6D7D"/>
                </a:solidFill>
              </a:rPr>
              <a:t>“Los recursos que el Estado destine a […] la transparencia de manera realista”, profundizando en la rendición de cuentas —añadimos—, “multiplican su valor administrativo, pues permiten reforzar la legitimidad de la democracia contractual”. </a:t>
            </a:r>
          </a:p>
          <a:p>
            <a:pPr algn="just"/>
            <a:r>
              <a:rPr lang="es-MX" dirty="0">
                <a:solidFill>
                  <a:srgbClr val="2A6D7D"/>
                </a:solidFill>
              </a:rPr>
              <a:t>Si se entiende a la rendición de cuentas como un conjunto coherente de obligaciones de distinta índole, queda claro que es la forma de ejercicio “procedimental” de la democracia. </a:t>
            </a:r>
          </a:p>
          <a:p>
            <a:pPr algn="just"/>
            <a:endParaRPr lang="es-ES" dirty="0"/>
          </a:p>
        </p:txBody>
      </p:sp>
    </p:spTree>
    <p:extLst>
      <p:ext uri="{BB962C8B-B14F-4D97-AF65-F5344CB8AC3E}">
        <p14:creationId xmlns:p14="http://schemas.microsoft.com/office/powerpoint/2010/main" val="23892352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4440F4-CCDE-44D8-B2CC-A0CD47C10DDF}"/>
              </a:ext>
            </a:extLst>
          </p:cNvPr>
          <p:cNvSpPr>
            <a:spLocks noGrp="1"/>
          </p:cNvSpPr>
          <p:nvPr>
            <p:ph type="title"/>
          </p:nvPr>
        </p:nvSpPr>
        <p:spPr/>
        <p:txBody>
          <a:bodyPr/>
          <a:lstStyle/>
          <a:p>
            <a:r>
              <a:rPr lang="es-MX" dirty="0"/>
              <a:t>Vertiente 1: obligaciones de transparencia</a:t>
            </a:r>
          </a:p>
        </p:txBody>
      </p:sp>
      <p:sp>
        <p:nvSpPr>
          <p:cNvPr id="3" name="Marcador de texto 2">
            <a:extLst>
              <a:ext uri="{FF2B5EF4-FFF2-40B4-BE49-F238E27FC236}">
                <a16:creationId xmlns:a16="http://schemas.microsoft.com/office/drawing/2014/main" id="{D60B7795-D155-4524-A46C-1BDAF97E7858}"/>
              </a:ext>
            </a:extLst>
          </p:cNvPr>
          <p:cNvSpPr>
            <a:spLocks noGrp="1"/>
          </p:cNvSpPr>
          <p:nvPr>
            <p:ph type="body" idx="1"/>
          </p:nvPr>
        </p:nvSpPr>
        <p:spPr/>
        <p:txBody>
          <a:bodyPr/>
          <a:lstStyle/>
          <a:p>
            <a:endParaRPr lang="es-MX"/>
          </a:p>
        </p:txBody>
      </p:sp>
    </p:spTree>
    <p:extLst>
      <p:ext uri="{BB962C8B-B14F-4D97-AF65-F5344CB8AC3E}">
        <p14:creationId xmlns:p14="http://schemas.microsoft.com/office/powerpoint/2010/main" val="20893348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B36C0D-6191-4C6E-9395-B27BF8ECBC80}"/>
              </a:ext>
            </a:extLst>
          </p:cNvPr>
          <p:cNvSpPr>
            <a:spLocks noGrp="1"/>
          </p:cNvSpPr>
          <p:nvPr>
            <p:ph type="title"/>
          </p:nvPr>
        </p:nvSpPr>
        <p:spPr/>
        <p:txBody>
          <a:bodyPr/>
          <a:lstStyle/>
          <a:p>
            <a:r>
              <a:rPr lang="es-MX" dirty="0"/>
              <a:t>Obligaciones de transparencia</a:t>
            </a:r>
          </a:p>
        </p:txBody>
      </p:sp>
      <p:sp>
        <p:nvSpPr>
          <p:cNvPr id="3" name="Marcador de contenido 2">
            <a:extLst>
              <a:ext uri="{FF2B5EF4-FFF2-40B4-BE49-F238E27FC236}">
                <a16:creationId xmlns:a16="http://schemas.microsoft.com/office/drawing/2014/main" id="{E1AA6C1B-4A3B-4916-AB5F-90A70A460C2B}"/>
              </a:ext>
            </a:extLst>
          </p:cNvPr>
          <p:cNvSpPr>
            <a:spLocks noGrp="1"/>
          </p:cNvSpPr>
          <p:nvPr>
            <p:ph idx="1"/>
          </p:nvPr>
        </p:nvSpPr>
        <p:spPr/>
        <p:txBody>
          <a:bodyPr/>
          <a:lstStyle/>
          <a:p>
            <a:pPr algn="just"/>
            <a:r>
              <a:rPr lang="es-MX" dirty="0"/>
              <a:t>Entorno de cambios constitucionales. Para 2014, se habían registrado 618 reformas. El 70% del total de éstos sucedieron entre 1977 y 2014:</a:t>
            </a:r>
          </a:p>
          <a:p>
            <a:pPr lvl="1" algn="just"/>
            <a:r>
              <a:rPr lang="es-MX" dirty="0"/>
              <a:t>1977-1999. 232 reformas.</a:t>
            </a:r>
          </a:p>
          <a:p>
            <a:pPr lvl="1" algn="just"/>
            <a:r>
              <a:rPr lang="es-MX" dirty="0"/>
              <a:t>2000-2014. 207 reformas.</a:t>
            </a:r>
          </a:p>
          <a:p>
            <a:pPr algn="just"/>
            <a:r>
              <a:rPr lang="es-MX" dirty="0"/>
              <a:t>La evolución del derecho fundamental de acceso a la información (y en paralelo el de la protección de datos personales) está directamente correlacionada con la evolución del sistema constitucional mexicano y su nueva arquitectura institucional. </a:t>
            </a:r>
          </a:p>
          <a:p>
            <a:endParaRPr lang="es-MX" dirty="0"/>
          </a:p>
        </p:txBody>
      </p:sp>
    </p:spTree>
    <p:extLst>
      <p:ext uri="{BB962C8B-B14F-4D97-AF65-F5344CB8AC3E}">
        <p14:creationId xmlns:p14="http://schemas.microsoft.com/office/powerpoint/2010/main" val="42513328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B36C0D-6191-4C6E-9395-B27BF8ECBC80}"/>
              </a:ext>
            </a:extLst>
          </p:cNvPr>
          <p:cNvSpPr>
            <a:spLocks noGrp="1"/>
          </p:cNvSpPr>
          <p:nvPr>
            <p:ph type="title"/>
          </p:nvPr>
        </p:nvSpPr>
        <p:spPr/>
        <p:txBody>
          <a:bodyPr/>
          <a:lstStyle/>
          <a:p>
            <a:r>
              <a:rPr lang="es-MX" dirty="0"/>
              <a:t>Obligaciones de transparencia</a:t>
            </a:r>
          </a:p>
        </p:txBody>
      </p:sp>
      <p:sp>
        <p:nvSpPr>
          <p:cNvPr id="3" name="Marcador de contenido 2">
            <a:extLst>
              <a:ext uri="{FF2B5EF4-FFF2-40B4-BE49-F238E27FC236}">
                <a16:creationId xmlns:a16="http://schemas.microsoft.com/office/drawing/2014/main" id="{E1AA6C1B-4A3B-4916-AB5F-90A70A460C2B}"/>
              </a:ext>
            </a:extLst>
          </p:cNvPr>
          <p:cNvSpPr>
            <a:spLocks noGrp="1"/>
          </p:cNvSpPr>
          <p:nvPr>
            <p:ph idx="1"/>
          </p:nvPr>
        </p:nvSpPr>
        <p:spPr/>
        <p:txBody>
          <a:bodyPr/>
          <a:lstStyle/>
          <a:p>
            <a:pPr algn="just"/>
            <a:r>
              <a:rPr lang="es-MX" dirty="0"/>
              <a:t>Reforma constitucional de 1977. “El derecho a la información será garantizado por el Estado”. </a:t>
            </a:r>
          </a:p>
          <a:p>
            <a:pPr algn="just"/>
            <a:r>
              <a:rPr lang="es-MX" dirty="0"/>
              <a:t>En sus primeras interpretaciones, el derecho a la información fue considerado como correlativo a la libertad de expresión y consistía en que el Estado permitiera que se manifestara de forma regular la diversidad de opiniones de los partidos políticos. </a:t>
            </a:r>
          </a:p>
          <a:p>
            <a:pPr algn="just"/>
            <a:r>
              <a:rPr lang="es-MX" dirty="0"/>
              <a:t>SCJN. 1984. Consideró que en 1977 “no se pretendió establecer una garantía individual consistente en que cualquier gobernado, en el momento en que lo estime oportuno, solicite y obtenga de los órganos del Estado determinada información”. </a:t>
            </a:r>
          </a:p>
          <a:p>
            <a:endParaRPr lang="es-MX" dirty="0"/>
          </a:p>
        </p:txBody>
      </p:sp>
    </p:spTree>
    <p:extLst>
      <p:ext uri="{BB962C8B-B14F-4D97-AF65-F5344CB8AC3E}">
        <p14:creationId xmlns:p14="http://schemas.microsoft.com/office/powerpoint/2010/main" val="2647148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B36C0D-6191-4C6E-9395-B27BF8ECBC80}"/>
              </a:ext>
            </a:extLst>
          </p:cNvPr>
          <p:cNvSpPr>
            <a:spLocks noGrp="1"/>
          </p:cNvSpPr>
          <p:nvPr>
            <p:ph type="title"/>
          </p:nvPr>
        </p:nvSpPr>
        <p:spPr/>
        <p:txBody>
          <a:bodyPr/>
          <a:lstStyle/>
          <a:p>
            <a:r>
              <a:rPr lang="es-MX" dirty="0"/>
              <a:t>Obligaciones de transparencia</a:t>
            </a:r>
          </a:p>
        </p:txBody>
      </p:sp>
      <p:sp>
        <p:nvSpPr>
          <p:cNvPr id="3" name="Marcador de contenido 2">
            <a:extLst>
              <a:ext uri="{FF2B5EF4-FFF2-40B4-BE49-F238E27FC236}">
                <a16:creationId xmlns:a16="http://schemas.microsoft.com/office/drawing/2014/main" id="{E1AA6C1B-4A3B-4916-AB5F-90A70A460C2B}"/>
              </a:ext>
            </a:extLst>
          </p:cNvPr>
          <p:cNvSpPr>
            <a:spLocks noGrp="1"/>
          </p:cNvSpPr>
          <p:nvPr>
            <p:ph idx="1"/>
          </p:nvPr>
        </p:nvSpPr>
        <p:spPr/>
        <p:txBody>
          <a:bodyPr>
            <a:normAutofit fontScale="92500" lnSpcReduction="10000"/>
          </a:bodyPr>
          <a:lstStyle/>
          <a:p>
            <a:pPr algn="just"/>
            <a:r>
              <a:rPr lang="es-MX" dirty="0"/>
              <a:t>SCJN. 1995. Matanza de Aguas Blancas. El derecho a la información exigía “que las autoridades se abstengan de dar a la comunidad información manipulada, incompleta o falsa, so pena de incurrir en una violación grave a las garantías individuales”. </a:t>
            </a:r>
          </a:p>
          <a:p>
            <a:pPr algn="just"/>
            <a:r>
              <a:rPr lang="es-MX" dirty="0"/>
              <a:t>Nuevos criterios de interpretación del derecho vs imposibilidades procedimentales para el ejercicio. </a:t>
            </a:r>
          </a:p>
          <a:p>
            <a:pPr algn="just"/>
            <a:r>
              <a:rPr lang="es-MX" dirty="0"/>
              <a:t>Primeros pasos:</a:t>
            </a:r>
          </a:p>
          <a:p>
            <a:pPr lvl="1" algn="just"/>
            <a:r>
              <a:rPr lang="es-MX" dirty="0"/>
              <a:t>Fracción VIII. Art. 16, Ley Federal del Procedimiento Administrativo (1992) estableció como obligación de la APF permitir el acceso de los particulares a sus registros y archivos, “en los términos previstos en ésta y otras leyes”. </a:t>
            </a:r>
          </a:p>
          <a:p>
            <a:pPr lvl="1" algn="just"/>
            <a:r>
              <a:rPr lang="es-MX" dirty="0"/>
              <a:t>Ley Federal de Transparencia y Acceso a la Información Pública Gubernamental. Se opuso a dos reglas implícitas en el manejo de la información pública:</a:t>
            </a:r>
          </a:p>
          <a:p>
            <a:pPr lvl="2" algn="just"/>
            <a:r>
              <a:rPr lang="es-MX" dirty="0"/>
              <a:t>Manejo discrecional y apropiación de la información. </a:t>
            </a:r>
          </a:p>
          <a:p>
            <a:pPr lvl="2" algn="just"/>
            <a:r>
              <a:rPr lang="es-MX" dirty="0"/>
              <a:t>Silencio o secreto administrativo. </a:t>
            </a:r>
          </a:p>
          <a:p>
            <a:endParaRPr lang="es-MX" dirty="0"/>
          </a:p>
        </p:txBody>
      </p:sp>
    </p:spTree>
    <p:extLst>
      <p:ext uri="{BB962C8B-B14F-4D97-AF65-F5344CB8AC3E}">
        <p14:creationId xmlns:p14="http://schemas.microsoft.com/office/powerpoint/2010/main" val="41186548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B36C0D-6191-4C6E-9395-B27BF8ECBC80}"/>
              </a:ext>
            </a:extLst>
          </p:cNvPr>
          <p:cNvSpPr>
            <a:spLocks noGrp="1"/>
          </p:cNvSpPr>
          <p:nvPr>
            <p:ph type="title"/>
          </p:nvPr>
        </p:nvSpPr>
        <p:spPr/>
        <p:txBody>
          <a:bodyPr/>
          <a:lstStyle/>
          <a:p>
            <a:r>
              <a:rPr lang="es-MX" dirty="0"/>
              <a:t>Obligaciones de transparencia</a:t>
            </a:r>
          </a:p>
        </p:txBody>
      </p:sp>
      <p:sp>
        <p:nvSpPr>
          <p:cNvPr id="3" name="Marcador de contenido 2">
            <a:extLst>
              <a:ext uri="{FF2B5EF4-FFF2-40B4-BE49-F238E27FC236}">
                <a16:creationId xmlns:a16="http://schemas.microsoft.com/office/drawing/2014/main" id="{E1AA6C1B-4A3B-4916-AB5F-90A70A460C2B}"/>
              </a:ext>
            </a:extLst>
          </p:cNvPr>
          <p:cNvSpPr>
            <a:spLocks noGrp="1"/>
          </p:cNvSpPr>
          <p:nvPr>
            <p:ph idx="1"/>
          </p:nvPr>
        </p:nvSpPr>
        <p:spPr/>
        <p:txBody>
          <a:bodyPr>
            <a:normAutofit/>
          </a:bodyPr>
          <a:lstStyle/>
          <a:p>
            <a:pPr algn="just"/>
            <a:r>
              <a:rPr lang="es-MX" dirty="0"/>
              <a:t>Reforma Constitucional de 2007. Añadió segundo párrafo con principios y bases: </a:t>
            </a:r>
          </a:p>
          <a:p>
            <a:pPr lvl="1" algn="just"/>
            <a:r>
              <a:rPr lang="es-MX" dirty="0"/>
              <a:t>Principio de máxima publicidad de toda la información en posesión de cualquier autoridad, órgano o entidad federal, estatal y municipal, salvo por las razones de interés público contenidas en la ley. </a:t>
            </a:r>
          </a:p>
          <a:p>
            <a:pPr lvl="1" algn="just"/>
            <a:r>
              <a:rPr lang="es-MX" dirty="0"/>
              <a:t>Principio de protección de la vida privada y los datos personales mediante ley que determinaría términos y excepciones. </a:t>
            </a:r>
          </a:p>
          <a:p>
            <a:pPr lvl="1" algn="just"/>
            <a:r>
              <a:rPr lang="es-MX" dirty="0"/>
              <a:t>Principio de acceso gratuito a la información, los datos personales o la rectificación de éstos sin necesidad de acreditar interés alguno o justificar su uso. </a:t>
            </a:r>
          </a:p>
          <a:p>
            <a:endParaRPr lang="es-MX" dirty="0"/>
          </a:p>
        </p:txBody>
      </p:sp>
    </p:spTree>
    <p:extLst>
      <p:ext uri="{BB962C8B-B14F-4D97-AF65-F5344CB8AC3E}">
        <p14:creationId xmlns:p14="http://schemas.microsoft.com/office/powerpoint/2010/main" val="40403072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B36C0D-6191-4C6E-9395-B27BF8ECBC80}"/>
              </a:ext>
            </a:extLst>
          </p:cNvPr>
          <p:cNvSpPr>
            <a:spLocks noGrp="1"/>
          </p:cNvSpPr>
          <p:nvPr>
            <p:ph type="title"/>
          </p:nvPr>
        </p:nvSpPr>
        <p:spPr/>
        <p:txBody>
          <a:bodyPr/>
          <a:lstStyle/>
          <a:p>
            <a:r>
              <a:rPr lang="es-MX" dirty="0"/>
              <a:t>Obligaciones de transparencia</a:t>
            </a:r>
          </a:p>
        </p:txBody>
      </p:sp>
      <p:sp>
        <p:nvSpPr>
          <p:cNvPr id="3" name="Marcador de contenido 2">
            <a:extLst>
              <a:ext uri="{FF2B5EF4-FFF2-40B4-BE49-F238E27FC236}">
                <a16:creationId xmlns:a16="http://schemas.microsoft.com/office/drawing/2014/main" id="{E1AA6C1B-4A3B-4916-AB5F-90A70A460C2B}"/>
              </a:ext>
            </a:extLst>
          </p:cNvPr>
          <p:cNvSpPr>
            <a:spLocks noGrp="1"/>
          </p:cNvSpPr>
          <p:nvPr>
            <p:ph idx="1"/>
          </p:nvPr>
        </p:nvSpPr>
        <p:spPr/>
        <p:txBody>
          <a:bodyPr>
            <a:normAutofit/>
          </a:bodyPr>
          <a:lstStyle/>
          <a:p>
            <a:pPr algn="just"/>
            <a:r>
              <a:rPr lang="es-MX" dirty="0"/>
              <a:t>Reforma Constitucional de 2007. Añadió segundo párrafo con principios y bases: </a:t>
            </a:r>
          </a:p>
          <a:p>
            <a:pPr lvl="1" algn="just"/>
            <a:r>
              <a:rPr lang="es-MX" dirty="0"/>
              <a:t>Base 1: Existencia de mecanismos de acceso y procedimientos de revisión expeditos. </a:t>
            </a:r>
          </a:p>
          <a:p>
            <a:pPr lvl="1" algn="just"/>
            <a:r>
              <a:rPr lang="es-MX" dirty="0"/>
              <a:t>Base 2: Creación de organismos especializados e imparciales, con autonomía operativa, de gestión y de decisión, los cuales sustanciarán los recursos de revisión. </a:t>
            </a:r>
          </a:p>
          <a:p>
            <a:pPr lvl="1" algn="just"/>
            <a:r>
              <a:rPr lang="es-MX" dirty="0"/>
              <a:t>Base 3: Creación de archivos administrativos actualizados. </a:t>
            </a:r>
          </a:p>
          <a:p>
            <a:pPr lvl="1" algn="just"/>
            <a:r>
              <a:rPr lang="es-MX" dirty="0"/>
              <a:t>Base 4: Obligación de publicar en medios electrónicos la información sobre el uso de los recursos públicos (incluso los entregados a personas físicas y morales) y los indicadores de gestión. </a:t>
            </a:r>
          </a:p>
          <a:p>
            <a:pPr lvl="1" algn="just"/>
            <a:r>
              <a:rPr lang="es-MX" dirty="0"/>
              <a:t>Base 5: Sanciones a la inobservancia de las disposiciones en materia de acceso a la información. </a:t>
            </a:r>
          </a:p>
          <a:p>
            <a:endParaRPr lang="es-MX" dirty="0"/>
          </a:p>
        </p:txBody>
      </p:sp>
    </p:spTree>
    <p:extLst>
      <p:ext uri="{BB962C8B-B14F-4D97-AF65-F5344CB8AC3E}">
        <p14:creationId xmlns:p14="http://schemas.microsoft.com/office/powerpoint/2010/main" val="623013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B36C0D-6191-4C6E-9395-B27BF8ECBC80}"/>
              </a:ext>
            </a:extLst>
          </p:cNvPr>
          <p:cNvSpPr>
            <a:spLocks noGrp="1"/>
          </p:cNvSpPr>
          <p:nvPr>
            <p:ph type="title"/>
          </p:nvPr>
        </p:nvSpPr>
        <p:spPr/>
        <p:txBody>
          <a:bodyPr/>
          <a:lstStyle/>
          <a:p>
            <a:r>
              <a:rPr lang="es-MX" dirty="0"/>
              <a:t>Obligaciones de transparencia</a:t>
            </a:r>
          </a:p>
        </p:txBody>
      </p:sp>
      <p:sp>
        <p:nvSpPr>
          <p:cNvPr id="3" name="Marcador de contenido 2">
            <a:extLst>
              <a:ext uri="{FF2B5EF4-FFF2-40B4-BE49-F238E27FC236}">
                <a16:creationId xmlns:a16="http://schemas.microsoft.com/office/drawing/2014/main" id="{E1AA6C1B-4A3B-4916-AB5F-90A70A460C2B}"/>
              </a:ext>
            </a:extLst>
          </p:cNvPr>
          <p:cNvSpPr>
            <a:spLocks noGrp="1"/>
          </p:cNvSpPr>
          <p:nvPr>
            <p:ph idx="1"/>
          </p:nvPr>
        </p:nvSpPr>
        <p:spPr/>
        <p:txBody>
          <a:bodyPr>
            <a:normAutofit/>
          </a:bodyPr>
          <a:lstStyle/>
          <a:p>
            <a:pPr algn="just"/>
            <a:r>
              <a:rPr lang="es-MX" sz="2400" dirty="0"/>
              <a:t>2007, después de la reforma constitucional, los tribunales colegiados empezaron a delinear principios básicos de derecho de acceso a la información:</a:t>
            </a:r>
          </a:p>
          <a:p>
            <a:pPr lvl="1" algn="just"/>
            <a:r>
              <a:rPr lang="es-MX" sz="2400" dirty="0"/>
              <a:t>Derecho humano fundamental y universal.</a:t>
            </a:r>
          </a:p>
          <a:p>
            <a:pPr lvl="1" algn="just"/>
            <a:r>
              <a:rPr lang="es-MX" sz="2400" dirty="0"/>
              <a:t>Proceso debe ser simple, rápido y gratuito o de bajo costo. </a:t>
            </a:r>
          </a:p>
          <a:p>
            <a:pPr lvl="1" algn="just"/>
            <a:r>
              <a:rPr lang="es-MX" sz="2400" dirty="0"/>
              <a:t>Debe estar sujeto a un sistema restringido de excepciones, que sólo existirán cuando exista riesgo de daño sustancial a los intereses protegidos y cuando ese daño sea mayor que el interés público en general de tener acceso a la información.</a:t>
            </a:r>
          </a:p>
          <a:p>
            <a:endParaRPr lang="es-MX" dirty="0"/>
          </a:p>
        </p:txBody>
      </p:sp>
    </p:spTree>
    <p:extLst>
      <p:ext uri="{BB962C8B-B14F-4D97-AF65-F5344CB8AC3E}">
        <p14:creationId xmlns:p14="http://schemas.microsoft.com/office/powerpoint/2010/main" val="33383380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B36C0D-6191-4C6E-9395-B27BF8ECBC80}"/>
              </a:ext>
            </a:extLst>
          </p:cNvPr>
          <p:cNvSpPr>
            <a:spLocks noGrp="1"/>
          </p:cNvSpPr>
          <p:nvPr>
            <p:ph type="title"/>
          </p:nvPr>
        </p:nvSpPr>
        <p:spPr/>
        <p:txBody>
          <a:bodyPr/>
          <a:lstStyle/>
          <a:p>
            <a:r>
              <a:rPr lang="es-MX" dirty="0"/>
              <a:t>Obligaciones de transparencia</a:t>
            </a:r>
          </a:p>
        </p:txBody>
      </p:sp>
      <p:sp>
        <p:nvSpPr>
          <p:cNvPr id="3" name="Marcador de contenido 2">
            <a:extLst>
              <a:ext uri="{FF2B5EF4-FFF2-40B4-BE49-F238E27FC236}">
                <a16:creationId xmlns:a16="http://schemas.microsoft.com/office/drawing/2014/main" id="{E1AA6C1B-4A3B-4916-AB5F-90A70A460C2B}"/>
              </a:ext>
            </a:extLst>
          </p:cNvPr>
          <p:cNvSpPr>
            <a:spLocks noGrp="1"/>
          </p:cNvSpPr>
          <p:nvPr>
            <p:ph idx="1"/>
          </p:nvPr>
        </p:nvSpPr>
        <p:spPr/>
        <p:txBody>
          <a:bodyPr>
            <a:normAutofit lnSpcReduction="10000"/>
          </a:bodyPr>
          <a:lstStyle/>
          <a:p>
            <a:pPr algn="just"/>
            <a:r>
              <a:rPr lang="es-MX" sz="2400" dirty="0"/>
              <a:t>SCJN. Tesis P./J. 54/2008. Determinó que el derecho de acceso a la información se distingue de otros por su doble carácter: (1) como derecho en sí mismo, y, (2) como medio o instrumento para el ejercicio de otros derechos. </a:t>
            </a:r>
          </a:p>
          <a:p>
            <a:pPr lvl="1" algn="just"/>
            <a:r>
              <a:rPr lang="es-MX" sz="2400" dirty="0"/>
              <a:t>“además de un valor propio, la información tiene uno instrumental que sirve como presupuesto del ejercicio de otros derechos y como base para que los gobernados ejerzan un control respecto del funcionamiento institucional de los poderes públicos, por lo que se perfila como un límite a la exclusividad estatal en el manejo de la información y, por ende, como una exigencia social de todo estado de derecho”. </a:t>
            </a:r>
          </a:p>
          <a:p>
            <a:endParaRPr lang="es-MX" dirty="0"/>
          </a:p>
        </p:txBody>
      </p:sp>
    </p:spTree>
    <p:extLst>
      <p:ext uri="{BB962C8B-B14F-4D97-AF65-F5344CB8AC3E}">
        <p14:creationId xmlns:p14="http://schemas.microsoft.com/office/powerpoint/2010/main" val="15382625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Conceptos fundamentales</a:t>
            </a:r>
          </a:p>
        </p:txBody>
      </p:sp>
      <p:sp>
        <p:nvSpPr>
          <p:cNvPr id="3" name="Marcador de contenido 2"/>
          <p:cNvSpPr>
            <a:spLocks noGrp="1"/>
          </p:cNvSpPr>
          <p:nvPr>
            <p:ph idx="1"/>
          </p:nvPr>
        </p:nvSpPr>
        <p:spPr/>
        <p:txBody>
          <a:bodyPr>
            <a:normAutofit fontScale="92500" lnSpcReduction="10000"/>
          </a:bodyPr>
          <a:lstStyle/>
          <a:p>
            <a:pPr algn="just"/>
            <a:r>
              <a:rPr lang="es-MX" sz="2400" dirty="0">
                <a:solidFill>
                  <a:srgbClr val="2A6D7D"/>
                </a:solidFill>
              </a:rPr>
              <a:t>Rendición de cuentas. Entendida como el ejercicio permanente de informar y justificar las decisiones públicas frente a los ciudadanos e instituciones contrapeso. A la rendición de cuentas se le considera el resultado de un conjunto de buenas prácticas en varias vertientes de la gestión pública, que garantizan tanto la disponibilidad, calidad y existencia de la información pública, pero también el seguimiento puntual de cada una de las etapas de las decisiones p</a:t>
            </a:r>
            <a:r>
              <a:rPr lang="es-ES" sz="2400" dirty="0" err="1">
                <a:solidFill>
                  <a:srgbClr val="2A6D7D"/>
                </a:solidFill>
              </a:rPr>
              <a:t>úblicas</a:t>
            </a:r>
            <a:r>
              <a:rPr lang="es-ES" sz="2400" dirty="0">
                <a:solidFill>
                  <a:srgbClr val="2A6D7D"/>
                </a:solidFill>
              </a:rPr>
              <a:t>. </a:t>
            </a:r>
            <a:r>
              <a:rPr lang="es-MX" sz="2400" dirty="0">
                <a:solidFill>
                  <a:srgbClr val="2A6D7D"/>
                </a:solidFill>
              </a:rPr>
              <a:t>En un punto, la rendición de cuentas es transparencia, pero la transparencia sola no garantiza la rendición de cuentas. </a:t>
            </a:r>
          </a:p>
          <a:p>
            <a:pPr algn="just"/>
            <a:r>
              <a:rPr lang="es-MX" sz="2400" dirty="0">
                <a:solidFill>
                  <a:srgbClr val="2A6D7D"/>
                </a:solidFill>
              </a:rPr>
              <a:t>Los eslabones de la cadena de la rendición de cuentas son: archivos, información pública, asignación presupuestal, contabilidad, compras, monitoreo y evaluación y fiscalización. </a:t>
            </a:r>
          </a:p>
          <a:p>
            <a:endParaRPr lang="es-ES" dirty="0"/>
          </a:p>
        </p:txBody>
      </p:sp>
    </p:spTree>
    <p:extLst>
      <p:ext uri="{BB962C8B-B14F-4D97-AF65-F5344CB8AC3E}">
        <p14:creationId xmlns:p14="http://schemas.microsoft.com/office/powerpoint/2010/main" val="23066792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B36C0D-6191-4C6E-9395-B27BF8ECBC80}"/>
              </a:ext>
            </a:extLst>
          </p:cNvPr>
          <p:cNvSpPr>
            <a:spLocks noGrp="1"/>
          </p:cNvSpPr>
          <p:nvPr>
            <p:ph type="title"/>
          </p:nvPr>
        </p:nvSpPr>
        <p:spPr/>
        <p:txBody>
          <a:bodyPr/>
          <a:lstStyle/>
          <a:p>
            <a:r>
              <a:rPr lang="es-MX" dirty="0"/>
              <a:t>Obligaciones de transparencia</a:t>
            </a:r>
          </a:p>
        </p:txBody>
      </p:sp>
      <p:sp>
        <p:nvSpPr>
          <p:cNvPr id="3" name="Marcador de contenido 2">
            <a:extLst>
              <a:ext uri="{FF2B5EF4-FFF2-40B4-BE49-F238E27FC236}">
                <a16:creationId xmlns:a16="http://schemas.microsoft.com/office/drawing/2014/main" id="{E1AA6C1B-4A3B-4916-AB5F-90A70A460C2B}"/>
              </a:ext>
            </a:extLst>
          </p:cNvPr>
          <p:cNvSpPr>
            <a:spLocks noGrp="1"/>
          </p:cNvSpPr>
          <p:nvPr>
            <p:ph idx="1"/>
          </p:nvPr>
        </p:nvSpPr>
        <p:spPr/>
        <p:txBody>
          <a:bodyPr>
            <a:normAutofit/>
          </a:bodyPr>
          <a:lstStyle/>
          <a:p>
            <a:pPr algn="just"/>
            <a:r>
              <a:rPr lang="es-MX" sz="2400" dirty="0"/>
              <a:t>2009. Tribunales Colegiados. Tesis I.15º.A.118 A. El interés público que tengan los hechos o datos publicados será el concepto por el cual se legitimarán las intromisiones a la intimidad. </a:t>
            </a:r>
          </a:p>
          <a:p>
            <a:pPr lvl="1" algn="just"/>
            <a:r>
              <a:rPr lang="es-MX" sz="2400" dirty="0"/>
              <a:t>El derecho a la intimidad debe ceder en favor del derecho a la información y a la libertad de expresión cuando exista información o datos de relevancia pública. </a:t>
            </a:r>
          </a:p>
          <a:p>
            <a:pPr lvl="1" algn="just"/>
            <a:r>
              <a:rPr lang="es-MX" sz="2400" dirty="0"/>
              <a:t>Interpretaron que tratándose de personas públicas, dada su posición en la comunidad, tienen una menor protección de su vida privada. </a:t>
            </a:r>
          </a:p>
          <a:p>
            <a:endParaRPr lang="es-MX" dirty="0"/>
          </a:p>
        </p:txBody>
      </p:sp>
    </p:spTree>
    <p:extLst>
      <p:ext uri="{BB962C8B-B14F-4D97-AF65-F5344CB8AC3E}">
        <p14:creationId xmlns:p14="http://schemas.microsoft.com/office/powerpoint/2010/main" val="17582076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B36C0D-6191-4C6E-9395-B27BF8ECBC80}"/>
              </a:ext>
            </a:extLst>
          </p:cNvPr>
          <p:cNvSpPr>
            <a:spLocks noGrp="1"/>
          </p:cNvSpPr>
          <p:nvPr>
            <p:ph type="title"/>
          </p:nvPr>
        </p:nvSpPr>
        <p:spPr/>
        <p:txBody>
          <a:bodyPr/>
          <a:lstStyle/>
          <a:p>
            <a:r>
              <a:rPr lang="es-MX" dirty="0"/>
              <a:t>Obligaciones de transparencia</a:t>
            </a:r>
          </a:p>
        </p:txBody>
      </p:sp>
      <p:sp>
        <p:nvSpPr>
          <p:cNvPr id="3" name="Marcador de contenido 2">
            <a:extLst>
              <a:ext uri="{FF2B5EF4-FFF2-40B4-BE49-F238E27FC236}">
                <a16:creationId xmlns:a16="http://schemas.microsoft.com/office/drawing/2014/main" id="{E1AA6C1B-4A3B-4916-AB5F-90A70A460C2B}"/>
              </a:ext>
            </a:extLst>
          </p:cNvPr>
          <p:cNvSpPr>
            <a:spLocks noGrp="1"/>
          </p:cNvSpPr>
          <p:nvPr>
            <p:ph idx="1"/>
          </p:nvPr>
        </p:nvSpPr>
        <p:spPr/>
        <p:txBody>
          <a:bodyPr>
            <a:normAutofit/>
          </a:bodyPr>
          <a:lstStyle/>
          <a:p>
            <a:pPr algn="just"/>
            <a:r>
              <a:rPr lang="es-MX" sz="2400" dirty="0"/>
              <a:t>2010. Tesis 2ª. LXXII/2010. Derecho a la información vinculado con el derecho a la protección del medio ambiente. Obligación de los poderes públicos para establecer las medidas necesarias para que la información sobre cuestiones medioambientales esté siempre disponible para la sociedad. </a:t>
            </a:r>
          </a:p>
          <a:p>
            <a:pPr algn="just"/>
            <a:r>
              <a:rPr lang="es-MX" sz="2400" dirty="0"/>
              <a:t>2011-2012. Derecho a la información como regla de un Estado democrático en el cual la información relativa a las violaciones graves a los derechos humanos y los delitos de lesa humanidad no es susceptible de ser clasificada como reservada.  </a:t>
            </a:r>
          </a:p>
          <a:p>
            <a:endParaRPr lang="es-MX" dirty="0"/>
          </a:p>
        </p:txBody>
      </p:sp>
    </p:spTree>
    <p:extLst>
      <p:ext uri="{BB962C8B-B14F-4D97-AF65-F5344CB8AC3E}">
        <p14:creationId xmlns:p14="http://schemas.microsoft.com/office/powerpoint/2010/main" val="27084104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B36C0D-6191-4C6E-9395-B27BF8ECBC80}"/>
              </a:ext>
            </a:extLst>
          </p:cNvPr>
          <p:cNvSpPr>
            <a:spLocks noGrp="1"/>
          </p:cNvSpPr>
          <p:nvPr>
            <p:ph type="title"/>
          </p:nvPr>
        </p:nvSpPr>
        <p:spPr/>
        <p:txBody>
          <a:bodyPr/>
          <a:lstStyle/>
          <a:p>
            <a:r>
              <a:rPr lang="es-MX" dirty="0"/>
              <a:t>Obligaciones de transparencia</a:t>
            </a:r>
          </a:p>
        </p:txBody>
      </p:sp>
      <p:sp>
        <p:nvSpPr>
          <p:cNvPr id="3" name="Marcador de contenido 2">
            <a:extLst>
              <a:ext uri="{FF2B5EF4-FFF2-40B4-BE49-F238E27FC236}">
                <a16:creationId xmlns:a16="http://schemas.microsoft.com/office/drawing/2014/main" id="{E1AA6C1B-4A3B-4916-AB5F-90A70A460C2B}"/>
              </a:ext>
            </a:extLst>
          </p:cNvPr>
          <p:cNvSpPr>
            <a:spLocks noGrp="1"/>
          </p:cNvSpPr>
          <p:nvPr>
            <p:ph idx="1"/>
          </p:nvPr>
        </p:nvSpPr>
        <p:spPr/>
        <p:txBody>
          <a:bodyPr>
            <a:normAutofit/>
          </a:bodyPr>
          <a:lstStyle/>
          <a:p>
            <a:pPr algn="just"/>
            <a:r>
              <a:rPr lang="es-MX" sz="2800" dirty="0"/>
              <a:t>Reforma Constitucional de 2014. Tres ejes principales:</a:t>
            </a:r>
          </a:p>
          <a:p>
            <a:pPr lvl="1" algn="just"/>
            <a:r>
              <a:rPr lang="es-MX" sz="2800" dirty="0"/>
              <a:t>Fortalecer el derecho al acceso a la información pública:</a:t>
            </a:r>
          </a:p>
          <a:p>
            <a:pPr lvl="2" algn="just"/>
            <a:r>
              <a:rPr lang="es-MX" sz="2400" dirty="0"/>
              <a:t>Artículo 6°, apartado A, fracción I:</a:t>
            </a:r>
          </a:p>
          <a:p>
            <a:pPr lvl="3" algn="just"/>
            <a:r>
              <a:rPr lang="es-MX" sz="2000" dirty="0"/>
              <a:t>La reforma aumenta el catálogo de sujetos obligados. </a:t>
            </a:r>
          </a:p>
          <a:p>
            <a:pPr lvl="2" algn="just"/>
            <a:r>
              <a:rPr lang="es-MX" sz="2400" dirty="0"/>
              <a:t>Artículo 6°, apartado A, fracción IV:</a:t>
            </a:r>
          </a:p>
          <a:p>
            <a:pPr lvl="3" algn="just"/>
            <a:r>
              <a:rPr lang="es-MX" sz="2000" dirty="0"/>
              <a:t>Mecanismos y procedimientos de revisión expeditos.</a:t>
            </a:r>
          </a:p>
          <a:p>
            <a:pPr lvl="3" algn="just"/>
            <a:r>
              <a:rPr lang="es-MX" sz="2000" dirty="0"/>
              <a:t>Nuevos criterios para la clasificación y reserva. </a:t>
            </a:r>
          </a:p>
          <a:p>
            <a:pPr lvl="3" algn="just"/>
            <a:r>
              <a:rPr lang="es-MX" sz="2000" dirty="0"/>
              <a:t>Exigir a los sujetos obligados la correcta documentación y actualización de su uso de recursos públicos. </a:t>
            </a:r>
          </a:p>
          <a:p>
            <a:endParaRPr lang="es-MX" dirty="0"/>
          </a:p>
        </p:txBody>
      </p:sp>
    </p:spTree>
    <p:extLst>
      <p:ext uri="{BB962C8B-B14F-4D97-AF65-F5344CB8AC3E}">
        <p14:creationId xmlns:p14="http://schemas.microsoft.com/office/powerpoint/2010/main" val="33001200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B36C0D-6191-4C6E-9395-B27BF8ECBC80}"/>
              </a:ext>
            </a:extLst>
          </p:cNvPr>
          <p:cNvSpPr>
            <a:spLocks noGrp="1"/>
          </p:cNvSpPr>
          <p:nvPr>
            <p:ph type="title"/>
          </p:nvPr>
        </p:nvSpPr>
        <p:spPr/>
        <p:txBody>
          <a:bodyPr/>
          <a:lstStyle/>
          <a:p>
            <a:r>
              <a:rPr lang="es-MX" dirty="0"/>
              <a:t>Obligaciones de transparencia</a:t>
            </a:r>
          </a:p>
        </p:txBody>
      </p:sp>
      <p:sp>
        <p:nvSpPr>
          <p:cNvPr id="3" name="Marcador de contenido 2">
            <a:extLst>
              <a:ext uri="{FF2B5EF4-FFF2-40B4-BE49-F238E27FC236}">
                <a16:creationId xmlns:a16="http://schemas.microsoft.com/office/drawing/2014/main" id="{E1AA6C1B-4A3B-4916-AB5F-90A70A460C2B}"/>
              </a:ext>
            </a:extLst>
          </p:cNvPr>
          <p:cNvSpPr>
            <a:spLocks noGrp="1"/>
          </p:cNvSpPr>
          <p:nvPr>
            <p:ph idx="1"/>
          </p:nvPr>
        </p:nvSpPr>
        <p:spPr/>
        <p:txBody>
          <a:bodyPr>
            <a:normAutofit fontScale="92500" lnSpcReduction="10000"/>
          </a:bodyPr>
          <a:lstStyle/>
          <a:p>
            <a:pPr algn="just"/>
            <a:r>
              <a:rPr lang="es-MX" sz="2400" dirty="0"/>
              <a:t>Ley General de Transparencia y Acceso a la Información Pública. 4 de mayo de 2015. Reglamentaria del Art. 6o Constitucional. </a:t>
            </a:r>
          </a:p>
          <a:p>
            <a:pPr lvl="1" algn="just"/>
            <a:r>
              <a:rPr lang="es-ES" sz="2400" dirty="0"/>
              <a:t>Define principios, bases generales y procedimientos para el acceso a la información en posesión de cualquier autoridad, debido a su carácter de norma general. (Artículo 1). </a:t>
            </a:r>
          </a:p>
          <a:p>
            <a:pPr lvl="1" algn="just"/>
            <a:r>
              <a:rPr lang="es-ES" sz="2400" dirty="0"/>
              <a:t>Delimita los alcances del derecho humano de acceso a la información, consagrado en el artículo 6 Constitucional, definiendo sus alcances (“solicitar, investigar, difundir, buscar y recibir información”). Asimismo, consagra como pública toda la información “generada, obtenida, adquirida, transformada o en posesión de los sujetos obligados”.</a:t>
            </a:r>
            <a:r>
              <a:rPr lang="es-MX" sz="2400" dirty="0"/>
              <a:t> </a:t>
            </a:r>
          </a:p>
          <a:p>
            <a:endParaRPr lang="es-MX" dirty="0"/>
          </a:p>
        </p:txBody>
      </p:sp>
    </p:spTree>
    <p:extLst>
      <p:ext uri="{BB962C8B-B14F-4D97-AF65-F5344CB8AC3E}">
        <p14:creationId xmlns:p14="http://schemas.microsoft.com/office/powerpoint/2010/main" val="32079944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B36C0D-6191-4C6E-9395-B27BF8ECBC80}"/>
              </a:ext>
            </a:extLst>
          </p:cNvPr>
          <p:cNvSpPr>
            <a:spLocks noGrp="1"/>
          </p:cNvSpPr>
          <p:nvPr>
            <p:ph type="title"/>
          </p:nvPr>
        </p:nvSpPr>
        <p:spPr/>
        <p:txBody>
          <a:bodyPr/>
          <a:lstStyle/>
          <a:p>
            <a:r>
              <a:rPr lang="es-MX" dirty="0"/>
              <a:t>Obligaciones de transparencia</a:t>
            </a:r>
          </a:p>
        </p:txBody>
      </p:sp>
      <p:sp>
        <p:nvSpPr>
          <p:cNvPr id="3" name="Marcador de contenido 2">
            <a:extLst>
              <a:ext uri="{FF2B5EF4-FFF2-40B4-BE49-F238E27FC236}">
                <a16:creationId xmlns:a16="http://schemas.microsoft.com/office/drawing/2014/main" id="{E1AA6C1B-4A3B-4916-AB5F-90A70A460C2B}"/>
              </a:ext>
            </a:extLst>
          </p:cNvPr>
          <p:cNvSpPr>
            <a:spLocks noGrp="1"/>
          </p:cNvSpPr>
          <p:nvPr>
            <p:ph idx="1"/>
          </p:nvPr>
        </p:nvSpPr>
        <p:spPr>
          <a:xfrm>
            <a:off x="457200" y="1600199"/>
            <a:ext cx="7620000" cy="5115393"/>
          </a:xfrm>
        </p:spPr>
        <p:txBody>
          <a:bodyPr>
            <a:normAutofit fontScale="92500" lnSpcReduction="10000"/>
          </a:bodyPr>
          <a:lstStyle/>
          <a:p>
            <a:pPr algn="just"/>
            <a:r>
              <a:rPr lang="es-ES" dirty="0"/>
              <a:t>En tanto pública, dicha información debe ser accesible a cualquier persona y sólo reservarse temporalmente “por razones de interés público y seguridad nacional”. Dichas reservas serán establecidas mediante “un claro régimen de excepciones”. (Artículos  4 y 11).</a:t>
            </a:r>
            <a:r>
              <a:rPr lang="es-MX" dirty="0"/>
              <a:t> </a:t>
            </a:r>
          </a:p>
          <a:p>
            <a:pPr algn="just"/>
            <a:r>
              <a:rPr lang="es-ES" dirty="0"/>
              <a:t>En el acceso a la información se asegurarán condiciones de igualdad, no discriminación y, además, no podrá condicionarse el acceso a la información. (Artículos 10 y 15; 16, 17).</a:t>
            </a:r>
            <a:endParaRPr lang="es-MX" dirty="0"/>
          </a:p>
          <a:p>
            <a:pPr algn="just"/>
            <a:r>
              <a:rPr lang="es-ES" dirty="0"/>
              <a:t>En el derecho de acceso a la información o clasificación de información, aplicación o interpretación de la Ley General, se observarán los principios establecidos en la Constitución (por ejemplo, el principio pro persona). Asimismo, prevalecerá el principio de máxima publicidad. (Artículo 7). </a:t>
            </a:r>
            <a:endParaRPr lang="es-MX" dirty="0"/>
          </a:p>
          <a:p>
            <a:pPr algn="just"/>
            <a:r>
              <a:rPr lang="es-ES" dirty="0"/>
              <a:t>Establece nueve principios esenciales que rijan el funcionamiento de los organismos garantes del derecho de acceso a la información: certeza, eficacia, imparcialidad, independencia, legalidad, máxima publicidad, objetividad, profesionalismo y transparencia. (Artículos 8 y 9).</a:t>
            </a:r>
            <a:endParaRPr lang="es-MX" dirty="0"/>
          </a:p>
        </p:txBody>
      </p:sp>
    </p:spTree>
    <p:extLst>
      <p:ext uri="{BB962C8B-B14F-4D97-AF65-F5344CB8AC3E}">
        <p14:creationId xmlns:p14="http://schemas.microsoft.com/office/powerpoint/2010/main" val="40207479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B36C0D-6191-4C6E-9395-B27BF8ECBC80}"/>
              </a:ext>
            </a:extLst>
          </p:cNvPr>
          <p:cNvSpPr>
            <a:spLocks noGrp="1"/>
          </p:cNvSpPr>
          <p:nvPr>
            <p:ph type="title"/>
          </p:nvPr>
        </p:nvSpPr>
        <p:spPr/>
        <p:txBody>
          <a:bodyPr/>
          <a:lstStyle/>
          <a:p>
            <a:r>
              <a:rPr lang="es-MX" dirty="0"/>
              <a:t>Obligaciones de transparencia</a:t>
            </a:r>
          </a:p>
        </p:txBody>
      </p:sp>
      <p:sp>
        <p:nvSpPr>
          <p:cNvPr id="3" name="Marcador de contenido 2">
            <a:extLst>
              <a:ext uri="{FF2B5EF4-FFF2-40B4-BE49-F238E27FC236}">
                <a16:creationId xmlns:a16="http://schemas.microsoft.com/office/drawing/2014/main" id="{E1AA6C1B-4A3B-4916-AB5F-90A70A460C2B}"/>
              </a:ext>
            </a:extLst>
          </p:cNvPr>
          <p:cNvSpPr>
            <a:spLocks noGrp="1"/>
          </p:cNvSpPr>
          <p:nvPr>
            <p:ph idx="1"/>
          </p:nvPr>
        </p:nvSpPr>
        <p:spPr>
          <a:xfrm>
            <a:off x="457200" y="1600199"/>
            <a:ext cx="7620000" cy="4983163"/>
          </a:xfrm>
        </p:spPr>
        <p:txBody>
          <a:bodyPr>
            <a:normAutofit/>
          </a:bodyPr>
          <a:lstStyle/>
          <a:p>
            <a:pPr algn="just"/>
            <a:r>
              <a:rPr lang="es-ES" sz="2400" dirty="0"/>
              <a:t>En el ámbito administrativo, obliga a los sujetos obligados a “documentar todo acto que derive del ejercicio de sus facultades, competencias o funciones”. Al tiempo, limita las posibilidades de negar el acceso a la información arguyendo la inexistencia. (Artículos 18, 19, 20).</a:t>
            </a:r>
            <a:endParaRPr lang="es-MX" sz="2400" dirty="0"/>
          </a:p>
          <a:p>
            <a:pPr algn="just"/>
            <a:r>
              <a:rPr lang="es-ES" sz="2400" dirty="0"/>
              <a:t>Define los sujetos obligados y las obligaciones a los que están sujetos. Hace hincapié, por ejemplo, en la publicidad de la información por medio de las tecnologías de la información, buscando garantizar la transparencia y el derecho de acceso a la información. (Artículos 23, 24, 25 y 26).</a:t>
            </a:r>
            <a:endParaRPr lang="es-MX" sz="2400" dirty="0"/>
          </a:p>
          <a:p>
            <a:pPr algn="just"/>
            <a:endParaRPr lang="es-MX" dirty="0"/>
          </a:p>
        </p:txBody>
      </p:sp>
    </p:spTree>
    <p:extLst>
      <p:ext uri="{BB962C8B-B14F-4D97-AF65-F5344CB8AC3E}">
        <p14:creationId xmlns:p14="http://schemas.microsoft.com/office/powerpoint/2010/main" val="5557851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B36C0D-6191-4C6E-9395-B27BF8ECBC80}"/>
              </a:ext>
            </a:extLst>
          </p:cNvPr>
          <p:cNvSpPr>
            <a:spLocks noGrp="1"/>
          </p:cNvSpPr>
          <p:nvPr>
            <p:ph type="title"/>
          </p:nvPr>
        </p:nvSpPr>
        <p:spPr/>
        <p:txBody>
          <a:bodyPr/>
          <a:lstStyle/>
          <a:p>
            <a:r>
              <a:rPr lang="es-MX" dirty="0"/>
              <a:t>Obligaciones de transparencia</a:t>
            </a:r>
          </a:p>
        </p:txBody>
      </p:sp>
      <p:sp>
        <p:nvSpPr>
          <p:cNvPr id="3" name="Marcador de contenido 2">
            <a:extLst>
              <a:ext uri="{FF2B5EF4-FFF2-40B4-BE49-F238E27FC236}">
                <a16:creationId xmlns:a16="http://schemas.microsoft.com/office/drawing/2014/main" id="{E1AA6C1B-4A3B-4916-AB5F-90A70A460C2B}"/>
              </a:ext>
            </a:extLst>
          </p:cNvPr>
          <p:cNvSpPr>
            <a:spLocks noGrp="1"/>
          </p:cNvSpPr>
          <p:nvPr>
            <p:ph idx="1"/>
          </p:nvPr>
        </p:nvSpPr>
        <p:spPr>
          <a:xfrm>
            <a:off x="457200" y="1600199"/>
            <a:ext cx="7620000" cy="4983163"/>
          </a:xfrm>
        </p:spPr>
        <p:txBody>
          <a:bodyPr>
            <a:normAutofit lnSpcReduction="10000"/>
          </a:bodyPr>
          <a:lstStyle/>
          <a:p>
            <a:pPr algn="just"/>
            <a:r>
              <a:rPr lang="es-ES" sz="2800" dirty="0"/>
              <a:t>Crea el Sistema Nacional de Transparencia, Acceso a la Información Pública y Protección de Datos Personales, que está encargado de fortalecer la rendición de cuentas, coordinar y evaluar las acciones de la política pública transversal de transparencia, acceso a la información y protección de datos personales y establecer e implementar criterios y lineamientos. El sistema se integra por los siguientes órganos técnicos: el INAI, los órganos garantes estatales, la ASF, el AGN y el INEGI. (Artículos 27 a 36).</a:t>
            </a:r>
            <a:endParaRPr lang="es-MX" sz="2800" dirty="0"/>
          </a:p>
          <a:p>
            <a:pPr algn="just"/>
            <a:endParaRPr lang="es-MX" dirty="0"/>
          </a:p>
        </p:txBody>
      </p:sp>
    </p:spTree>
    <p:extLst>
      <p:ext uri="{BB962C8B-B14F-4D97-AF65-F5344CB8AC3E}">
        <p14:creationId xmlns:p14="http://schemas.microsoft.com/office/powerpoint/2010/main" val="38958675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B36C0D-6191-4C6E-9395-B27BF8ECBC80}"/>
              </a:ext>
            </a:extLst>
          </p:cNvPr>
          <p:cNvSpPr>
            <a:spLocks noGrp="1"/>
          </p:cNvSpPr>
          <p:nvPr>
            <p:ph type="title"/>
          </p:nvPr>
        </p:nvSpPr>
        <p:spPr/>
        <p:txBody>
          <a:bodyPr/>
          <a:lstStyle/>
          <a:p>
            <a:r>
              <a:rPr lang="es-MX" dirty="0"/>
              <a:t>Obligaciones de transparencia</a:t>
            </a:r>
          </a:p>
        </p:txBody>
      </p:sp>
      <p:sp>
        <p:nvSpPr>
          <p:cNvPr id="3" name="Marcador de contenido 2">
            <a:extLst>
              <a:ext uri="{FF2B5EF4-FFF2-40B4-BE49-F238E27FC236}">
                <a16:creationId xmlns:a16="http://schemas.microsoft.com/office/drawing/2014/main" id="{E1AA6C1B-4A3B-4916-AB5F-90A70A460C2B}"/>
              </a:ext>
            </a:extLst>
          </p:cNvPr>
          <p:cNvSpPr>
            <a:spLocks noGrp="1"/>
          </p:cNvSpPr>
          <p:nvPr>
            <p:ph idx="1"/>
          </p:nvPr>
        </p:nvSpPr>
        <p:spPr>
          <a:xfrm>
            <a:off x="457200" y="1600199"/>
            <a:ext cx="7620000" cy="4983163"/>
          </a:xfrm>
        </p:spPr>
        <p:txBody>
          <a:bodyPr>
            <a:normAutofit/>
          </a:bodyPr>
          <a:lstStyle/>
          <a:p>
            <a:pPr algn="just"/>
            <a:r>
              <a:rPr lang="es-ES" dirty="0"/>
              <a:t>Establece la `plataforma nacional’ con los sistemas: (1) de solicitudes de acceso a la información, (2) de gestión de medios de impugnación, (3) de portales de obligaciones de transparencia, y, (4) de comunicación entre organismos garantes y sujetos obligados. (Artículos 49 a 52). </a:t>
            </a:r>
            <a:endParaRPr lang="es-MX" dirty="0"/>
          </a:p>
          <a:p>
            <a:pPr algn="just"/>
            <a:r>
              <a:rPr lang="es-ES" dirty="0"/>
              <a:t>Faculta a los organismos garantes para emitir políticas de transparencia proactiva, atendiendo los lineamientos generales definidos por el Sistema Nacional, con la finalidad de incentivar la transparencia proactiva. (Artículos 56 a 58). Igualmente, los faculta para coadyuvar en la instrumentación de mecanismos para la promoción e implementación de políticas y mecanismos de gobierno abierto. (Artículo 59). </a:t>
            </a:r>
            <a:endParaRPr lang="es-MX" dirty="0"/>
          </a:p>
          <a:p>
            <a:pPr algn="just"/>
            <a:endParaRPr lang="es-MX" dirty="0"/>
          </a:p>
        </p:txBody>
      </p:sp>
    </p:spTree>
    <p:extLst>
      <p:ext uri="{BB962C8B-B14F-4D97-AF65-F5344CB8AC3E}">
        <p14:creationId xmlns:p14="http://schemas.microsoft.com/office/powerpoint/2010/main" val="5340704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B36C0D-6191-4C6E-9395-B27BF8ECBC80}"/>
              </a:ext>
            </a:extLst>
          </p:cNvPr>
          <p:cNvSpPr>
            <a:spLocks noGrp="1"/>
          </p:cNvSpPr>
          <p:nvPr>
            <p:ph type="title"/>
          </p:nvPr>
        </p:nvSpPr>
        <p:spPr/>
        <p:txBody>
          <a:bodyPr/>
          <a:lstStyle/>
          <a:p>
            <a:r>
              <a:rPr lang="es-MX" dirty="0"/>
              <a:t>Obligaciones de transparencia</a:t>
            </a:r>
          </a:p>
        </p:txBody>
      </p:sp>
      <p:sp>
        <p:nvSpPr>
          <p:cNvPr id="3" name="Marcador de contenido 2">
            <a:extLst>
              <a:ext uri="{FF2B5EF4-FFF2-40B4-BE49-F238E27FC236}">
                <a16:creationId xmlns:a16="http://schemas.microsoft.com/office/drawing/2014/main" id="{E1AA6C1B-4A3B-4916-AB5F-90A70A460C2B}"/>
              </a:ext>
            </a:extLst>
          </p:cNvPr>
          <p:cNvSpPr>
            <a:spLocks noGrp="1"/>
          </p:cNvSpPr>
          <p:nvPr>
            <p:ph idx="1"/>
          </p:nvPr>
        </p:nvSpPr>
        <p:spPr>
          <a:xfrm>
            <a:off x="457200" y="1600199"/>
            <a:ext cx="7620000" cy="4983163"/>
          </a:xfrm>
        </p:spPr>
        <p:txBody>
          <a:bodyPr>
            <a:normAutofit lnSpcReduction="10000"/>
          </a:bodyPr>
          <a:lstStyle/>
          <a:p>
            <a:pPr lvl="0" algn="just"/>
            <a:r>
              <a:rPr lang="es-ES" dirty="0"/>
              <a:t>Plantea líneas generales para el cumplimiento de obligaciones de transparencia comunes a todos los sujetos obligados. (Artículos 60 a 69).</a:t>
            </a:r>
            <a:endParaRPr lang="es-MX" dirty="0"/>
          </a:p>
          <a:p>
            <a:pPr lvl="1" algn="just"/>
            <a:r>
              <a:rPr lang="es-ES" dirty="0"/>
              <a:t>Señala que el sistema nacional instrumentará los lineamientos técnicos con los formatos de publicación de la información que contemplen la homologación en la presentación de la información de las obligaciones. </a:t>
            </a:r>
            <a:endParaRPr lang="es-MX" dirty="0"/>
          </a:p>
          <a:p>
            <a:pPr lvl="1" algn="just"/>
            <a:r>
              <a:rPr lang="es-ES" dirty="0"/>
              <a:t>Señala que los organismos garantes, de oficio o a petición de los particulares, podrán verificar el cumplimiento que hagan los sujetos obligados de las obligaciones de transparencia. </a:t>
            </a:r>
            <a:endParaRPr lang="es-MX" dirty="0"/>
          </a:p>
          <a:p>
            <a:pPr lvl="1" algn="just"/>
            <a:r>
              <a:rPr lang="es-ES" dirty="0"/>
              <a:t>Enuncia reglas para poner a disposición de los ciudadanos la información, incluyendo la obligación de un acceso directo a la información obligatoria en las páginas de inicio de los sitios de los sujetos obligados.</a:t>
            </a:r>
            <a:endParaRPr lang="es-MX" dirty="0"/>
          </a:p>
          <a:p>
            <a:pPr lvl="1" algn="just"/>
            <a:r>
              <a:rPr lang="es-ES" dirty="0"/>
              <a:t>Hace responsables a los sujetos obligados de los datos personales en su posesión. </a:t>
            </a:r>
            <a:endParaRPr lang="es-MX" dirty="0"/>
          </a:p>
          <a:p>
            <a:pPr algn="just"/>
            <a:endParaRPr lang="es-MX" dirty="0"/>
          </a:p>
        </p:txBody>
      </p:sp>
    </p:spTree>
    <p:extLst>
      <p:ext uri="{BB962C8B-B14F-4D97-AF65-F5344CB8AC3E}">
        <p14:creationId xmlns:p14="http://schemas.microsoft.com/office/powerpoint/2010/main" val="25501715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B36C0D-6191-4C6E-9395-B27BF8ECBC80}"/>
              </a:ext>
            </a:extLst>
          </p:cNvPr>
          <p:cNvSpPr>
            <a:spLocks noGrp="1"/>
          </p:cNvSpPr>
          <p:nvPr>
            <p:ph type="title"/>
          </p:nvPr>
        </p:nvSpPr>
        <p:spPr/>
        <p:txBody>
          <a:bodyPr/>
          <a:lstStyle/>
          <a:p>
            <a:r>
              <a:rPr lang="es-MX" dirty="0"/>
              <a:t>Obligaciones de transparencia</a:t>
            </a:r>
          </a:p>
        </p:txBody>
      </p:sp>
      <p:sp>
        <p:nvSpPr>
          <p:cNvPr id="3" name="Marcador de contenido 2">
            <a:extLst>
              <a:ext uri="{FF2B5EF4-FFF2-40B4-BE49-F238E27FC236}">
                <a16:creationId xmlns:a16="http://schemas.microsoft.com/office/drawing/2014/main" id="{E1AA6C1B-4A3B-4916-AB5F-90A70A460C2B}"/>
              </a:ext>
            </a:extLst>
          </p:cNvPr>
          <p:cNvSpPr>
            <a:spLocks noGrp="1"/>
          </p:cNvSpPr>
          <p:nvPr>
            <p:ph idx="1"/>
          </p:nvPr>
        </p:nvSpPr>
        <p:spPr>
          <a:xfrm>
            <a:off x="457200" y="1600199"/>
            <a:ext cx="7620000" cy="4983163"/>
          </a:xfrm>
        </p:spPr>
        <p:txBody>
          <a:bodyPr>
            <a:normAutofit lnSpcReduction="10000"/>
          </a:bodyPr>
          <a:lstStyle/>
          <a:p>
            <a:pPr algn="just"/>
            <a:r>
              <a:rPr lang="es-ES" dirty="0"/>
              <a:t>En el artículo 70, se especifican, en las 47 fracciones, las obligaciones de transparencia comunes a todos los sujetos obligados. En la fracción XLVIII, la ley abre la posibilidad de que sea considerada como información obligatoria cualquier otra que sea de utilidad o que se considere relevante, además de la que, con base en la información estadística, responda a las preguntas hechas con más frecuencia por el público.</a:t>
            </a:r>
            <a:r>
              <a:rPr lang="es-MX" dirty="0"/>
              <a:t> </a:t>
            </a:r>
          </a:p>
          <a:p>
            <a:pPr algn="just"/>
            <a:r>
              <a:rPr lang="es-MX" dirty="0"/>
              <a:t>La LFRCF y sus instrumentos estatales homólogos establecen la obligatoriedad de la publicidad de los informes que se generen por resultado de las labores de fiscalización, así como aquellos de actividades que resuman el trabajo anual de las entidades de fiscalización superior y/o los avances de las acciones derivadas de la labor de auditoría (en la mayoría de los casos de establece que dichos informes serán semestrales). </a:t>
            </a:r>
          </a:p>
        </p:txBody>
      </p:sp>
    </p:spTree>
    <p:extLst>
      <p:ext uri="{BB962C8B-B14F-4D97-AF65-F5344CB8AC3E}">
        <p14:creationId xmlns:p14="http://schemas.microsoft.com/office/powerpoint/2010/main" val="595615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Conceptos fundamentales</a:t>
            </a:r>
          </a:p>
        </p:txBody>
      </p:sp>
      <p:sp>
        <p:nvSpPr>
          <p:cNvPr id="3" name="Marcador de contenido 2"/>
          <p:cNvSpPr>
            <a:spLocks noGrp="1"/>
          </p:cNvSpPr>
          <p:nvPr>
            <p:ph idx="1"/>
          </p:nvPr>
        </p:nvSpPr>
        <p:spPr/>
        <p:txBody>
          <a:bodyPr/>
          <a:lstStyle/>
          <a:p>
            <a:pPr algn="just"/>
            <a:r>
              <a:rPr lang="es-MX" dirty="0">
                <a:solidFill>
                  <a:srgbClr val="2A6D7D"/>
                </a:solidFill>
              </a:rPr>
              <a:t>Corrupción. Es la apropiación ilegítima de lo público. Cada vez que alguien hace suyo lo que nos pertenece a todos; cada vez que alguien esconde lo que debe saberse; cada vez que alguien utiliza su dinero, sus atribuciones, para excluir y no para incluir, corrompe lo público y afecta la convivencia y la cohesión social. </a:t>
            </a:r>
          </a:p>
          <a:p>
            <a:pPr algn="just"/>
            <a:r>
              <a:rPr lang="es-MX" dirty="0">
                <a:solidFill>
                  <a:srgbClr val="2A6D7D"/>
                </a:solidFill>
              </a:rPr>
              <a:t>La corrupción también tiene que ver con el abuso de la autoridad para obtener beneficios privados, pero esta corrupción no sólo sucede rompiendo los procedimientos legales, también puede suceder cuando se siguen las rutas legales y aun así alguien se apropia indebidamente de lo público. </a:t>
            </a:r>
          </a:p>
          <a:p>
            <a:pPr algn="just"/>
            <a:endParaRPr lang="es-ES" dirty="0"/>
          </a:p>
        </p:txBody>
      </p:sp>
    </p:spTree>
    <p:extLst>
      <p:ext uri="{BB962C8B-B14F-4D97-AF65-F5344CB8AC3E}">
        <p14:creationId xmlns:p14="http://schemas.microsoft.com/office/powerpoint/2010/main" val="28916300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B36C0D-6191-4C6E-9395-B27BF8ECBC80}"/>
              </a:ext>
            </a:extLst>
          </p:cNvPr>
          <p:cNvSpPr>
            <a:spLocks noGrp="1"/>
          </p:cNvSpPr>
          <p:nvPr>
            <p:ph type="title"/>
          </p:nvPr>
        </p:nvSpPr>
        <p:spPr/>
        <p:txBody>
          <a:bodyPr/>
          <a:lstStyle/>
          <a:p>
            <a:r>
              <a:rPr lang="es-MX" dirty="0"/>
              <a:t>Obligaciones de transparencia</a:t>
            </a:r>
          </a:p>
        </p:txBody>
      </p:sp>
      <p:sp>
        <p:nvSpPr>
          <p:cNvPr id="3" name="Marcador de contenido 2">
            <a:extLst>
              <a:ext uri="{FF2B5EF4-FFF2-40B4-BE49-F238E27FC236}">
                <a16:creationId xmlns:a16="http://schemas.microsoft.com/office/drawing/2014/main" id="{E1AA6C1B-4A3B-4916-AB5F-90A70A460C2B}"/>
              </a:ext>
            </a:extLst>
          </p:cNvPr>
          <p:cNvSpPr>
            <a:spLocks noGrp="1"/>
          </p:cNvSpPr>
          <p:nvPr>
            <p:ph idx="1"/>
          </p:nvPr>
        </p:nvSpPr>
        <p:spPr>
          <a:xfrm>
            <a:off x="457200" y="1600199"/>
            <a:ext cx="7620000" cy="4983163"/>
          </a:xfrm>
        </p:spPr>
        <p:txBody>
          <a:bodyPr>
            <a:normAutofit/>
          </a:bodyPr>
          <a:lstStyle/>
          <a:p>
            <a:pPr lvl="0" algn="just"/>
            <a:r>
              <a:rPr lang="es-ES" dirty="0"/>
              <a:t>En materia de clasificación de la información como reservada, la norma general (Artículos 100 a 112):</a:t>
            </a:r>
            <a:endParaRPr lang="es-MX" dirty="0"/>
          </a:p>
          <a:p>
            <a:pPr lvl="1" algn="just"/>
            <a:r>
              <a:rPr lang="es-ES" dirty="0"/>
              <a:t>Que la carga de la prueba para justificar toda negativa de acceso a la información, por actualizarse cualquiera de los supuestos de reserva previstos, corresponderá a los sujetos obligados. (Artículo 105, párrafo segundo). </a:t>
            </a:r>
            <a:endParaRPr lang="es-MX" dirty="0"/>
          </a:p>
          <a:p>
            <a:pPr lvl="1" algn="just"/>
            <a:r>
              <a:rPr lang="es-ES" dirty="0"/>
              <a:t>Obliga a que se señale debidamente el carácter de los documentos clasificados como reservados. La clasificación se realizará conforme a un análisis caso por caso. No es posible clasificar documentos antes de que se genere la información. </a:t>
            </a:r>
            <a:endParaRPr lang="es-MX" dirty="0"/>
          </a:p>
          <a:p>
            <a:pPr lvl="1" algn="just"/>
            <a:r>
              <a:rPr lang="es-ES" dirty="0"/>
              <a:t>Señala que los lineamientos generales en materia de clasificación de la información reservada y confidencial que emita el Sistema Nacional serán de observancia obligatoria para los sujetos obligados. </a:t>
            </a:r>
            <a:endParaRPr lang="es-MX" dirty="0"/>
          </a:p>
          <a:p>
            <a:pPr algn="just"/>
            <a:endParaRPr lang="es-MX" dirty="0"/>
          </a:p>
        </p:txBody>
      </p:sp>
    </p:spTree>
    <p:extLst>
      <p:ext uri="{BB962C8B-B14F-4D97-AF65-F5344CB8AC3E}">
        <p14:creationId xmlns:p14="http://schemas.microsoft.com/office/powerpoint/2010/main" val="34588738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C79A00-B5D3-4F4E-B882-7B7CED0B3005}"/>
              </a:ext>
            </a:extLst>
          </p:cNvPr>
          <p:cNvSpPr>
            <a:spLocks noGrp="1"/>
          </p:cNvSpPr>
          <p:nvPr>
            <p:ph type="title"/>
          </p:nvPr>
        </p:nvSpPr>
        <p:spPr/>
        <p:txBody>
          <a:bodyPr/>
          <a:lstStyle/>
          <a:p>
            <a:r>
              <a:rPr lang="es-MX" dirty="0"/>
              <a:t>Vertiente 2: Portal web</a:t>
            </a:r>
          </a:p>
        </p:txBody>
      </p:sp>
    </p:spTree>
    <p:extLst>
      <p:ext uri="{BB962C8B-B14F-4D97-AF65-F5344CB8AC3E}">
        <p14:creationId xmlns:p14="http://schemas.microsoft.com/office/powerpoint/2010/main" val="13304631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4898A9-B8EB-4176-B1A0-ADD84925E713}"/>
              </a:ext>
            </a:extLst>
          </p:cNvPr>
          <p:cNvSpPr>
            <a:spLocks noGrp="1"/>
          </p:cNvSpPr>
          <p:nvPr>
            <p:ph type="title"/>
          </p:nvPr>
        </p:nvSpPr>
        <p:spPr/>
        <p:txBody>
          <a:bodyPr/>
          <a:lstStyle/>
          <a:p>
            <a:r>
              <a:rPr lang="es-MX" dirty="0"/>
              <a:t>Portal Web</a:t>
            </a:r>
          </a:p>
        </p:txBody>
      </p:sp>
      <p:sp>
        <p:nvSpPr>
          <p:cNvPr id="3" name="Marcador de contenido 2">
            <a:extLst>
              <a:ext uri="{FF2B5EF4-FFF2-40B4-BE49-F238E27FC236}">
                <a16:creationId xmlns:a16="http://schemas.microsoft.com/office/drawing/2014/main" id="{8B395346-5E14-4455-9280-BF683ECFDB62}"/>
              </a:ext>
            </a:extLst>
          </p:cNvPr>
          <p:cNvSpPr>
            <a:spLocks noGrp="1"/>
          </p:cNvSpPr>
          <p:nvPr>
            <p:ph idx="1"/>
          </p:nvPr>
        </p:nvSpPr>
        <p:spPr/>
        <p:txBody>
          <a:bodyPr>
            <a:normAutofit fontScale="92500" lnSpcReduction="10000"/>
          </a:bodyPr>
          <a:lstStyle/>
          <a:p>
            <a:r>
              <a:rPr lang="es-MX" dirty="0"/>
              <a:t>Principios:</a:t>
            </a:r>
          </a:p>
          <a:p>
            <a:pPr lvl="1" algn="just"/>
            <a:r>
              <a:rPr lang="es-ES_tradnl" dirty="0"/>
              <a:t>El principio de máxima divulgación. “Busca garantizar el mayor acceso posible a la información que es de interés público y estableciendo restricciones de manera fundada, motivada y limitada, además de que sólo debe hacerse en aquellos rubros que sea estrictamente necesario, en razón de un interés público superior”. Este principio, además, conlleva a que “los documentos no sólo sean susceptibles de ser fácilmente localizados y consultados, sino también que estén en un lenguaje llano, comprensible para los lectores, sean o no expertos en la materia” (</a:t>
            </a:r>
            <a:r>
              <a:rPr lang="es-ES_tradnl" dirty="0" err="1"/>
              <a:t>Peschard</a:t>
            </a:r>
            <a:r>
              <a:rPr lang="es-ES_tradnl" dirty="0"/>
              <a:t>, 2018). </a:t>
            </a:r>
          </a:p>
          <a:p>
            <a:pPr lvl="1" algn="just"/>
            <a:r>
              <a:rPr lang="es-ES_tradnl" dirty="0"/>
              <a:t>El principio de buena fe. “Parte de una noción de confianza y legitimidad pública que evidentemente debe fortalecerse con mecanismos institucionales, a fin de contener y frenar la inclinación natural del poder hacia el secreto y para evitar que las leyes sean sólo instrumentos formales sin traducción real en la práctica social cotidiana.” (</a:t>
            </a:r>
            <a:r>
              <a:rPr lang="es-ES_tradnl" dirty="0" err="1"/>
              <a:t>Peschard</a:t>
            </a:r>
            <a:r>
              <a:rPr lang="es-ES_tradnl" dirty="0"/>
              <a:t>, 2018). </a:t>
            </a:r>
            <a:endParaRPr lang="es-MX" dirty="0"/>
          </a:p>
          <a:p>
            <a:pPr lvl="1" algn="just"/>
            <a:endParaRPr lang="es-MX" dirty="0"/>
          </a:p>
          <a:p>
            <a:pPr lvl="1"/>
            <a:endParaRPr lang="es-MX" dirty="0"/>
          </a:p>
        </p:txBody>
      </p:sp>
    </p:spTree>
    <p:extLst>
      <p:ext uri="{BB962C8B-B14F-4D97-AF65-F5344CB8AC3E}">
        <p14:creationId xmlns:p14="http://schemas.microsoft.com/office/powerpoint/2010/main" val="10842066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4898A9-B8EB-4176-B1A0-ADD84925E713}"/>
              </a:ext>
            </a:extLst>
          </p:cNvPr>
          <p:cNvSpPr>
            <a:spLocks noGrp="1"/>
          </p:cNvSpPr>
          <p:nvPr>
            <p:ph type="title"/>
          </p:nvPr>
        </p:nvSpPr>
        <p:spPr/>
        <p:txBody>
          <a:bodyPr/>
          <a:lstStyle/>
          <a:p>
            <a:r>
              <a:rPr lang="es-MX" dirty="0"/>
              <a:t>Portal Web</a:t>
            </a:r>
          </a:p>
        </p:txBody>
      </p:sp>
      <p:sp>
        <p:nvSpPr>
          <p:cNvPr id="3" name="Marcador de contenido 2">
            <a:extLst>
              <a:ext uri="{FF2B5EF4-FFF2-40B4-BE49-F238E27FC236}">
                <a16:creationId xmlns:a16="http://schemas.microsoft.com/office/drawing/2014/main" id="{8B395346-5E14-4455-9280-BF683ECFDB62}"/>
              </a:ext>
            </a:extLst>
          </p:cNvPr>
          <p:cNvSpPr>
            <a:spLocks noGrp="1"/>
          </p:cNvSpPr>
          <p:nvPr>
            <p:ph idx="1"/>
          </p:nvPr>
        </p:nvSpPr>
        <p:spPr/>
        <p:txBody>
          <a:bodyPr>
            <a:normAutofit/>
          </a:bodyPr>
          <a:lstStyle/>
          <a:p>
            <a:pPr algn="just"/>
            <a:r>
              <a:rPr lang="es-ES_tradnl" dirty="0"/>
              <a:t>LGTAIP: “la obligación de los sujetos obligados de poner a disposición de los particulares la información a que se refiere este Título en los sitios de Internet correspondientes de los sujetos obligados y a través de la Plataforma Nacional”. (Art. 60). </a:t>
            </a:r>
          </a:p>
          <a:p>
            <a:pPr algn="just"/>
            <a:endParaRPr lang="es-MX" dirty="0"/>
          </a:p>
          <a:p>
            <a:pPr lvl="1"/>
            <a:endParaRPr lang="es-MX" dirty="0"/>
          </a:p>
        </p:txBody>
      </p:sp>
    </p:spTree>
    <p:extLst>
      <p:ext uri="{BB962C8B-B14F-4D97-AF65-F5344CB8AC3E}">
        <p14:creationId xmlns:p14="http://schemas.microsoft.com/office/powerpoint/2010/main" val="37840758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4898A9-B8EB-4176-B1A0-ADD84925E713}"/>
              </a:ext>
            </a:extLst>
          </p:cNvPr>
          <p:cNvSpPr>
            <a:spLocks noGrp="1"/>
          </p:cNvSpPr>
          <p:nvPr>
            <p:ph type="title"/>
          </p:nvPr>
        </p:nvSpPr>
        <p:spPr/>
        <p:txBody>
          <a:bodyPr/>
          <a:lstStyle/>
          <a:p>
            <a:r>
              <a:rPr lang="es-MX" dirty="0"/>
              <a:t>Portal Web: Estrategia Digital</a:t>
            </a:r>
          </a:p>
        </p:txBody>
      </p:sp>
      <p:sp>
        <p:nvSpPr>
          <p:cNvPr id="3" name="Marcador de contenido 2">
            <a:extLst>
              <a:ext uri="{FF2B5EF4-FFF2-40B4-BE49-F238E27FC236}">
                <a16:creationId xmlns:a16="http://schemas.microsoft.com/office/drawing/2014/main" id="{8B395346-5E14-4455-9280-BF683ECFDB62}"/>
              </a:ext>
            </a:extLst>
          </p:cNvPr>
          <p:cNvSpPr>
            <a:spLocks noGrp="1"/>
          </p:cNvSpPr>
          <p:nvPr>
            <p:ph idx="1"/>
          </p:nvPr>
        </p:nvSpPr>
        <p:spPr/>
        <p:txBody>
          <a:bodyPr>
            <a:normAutofit/>
          </a:bodyPr>
          <a:lstStyle/>
          <a:p>
            <a:pPr algn="just"/>
            <a:r>
              <a:rPr lang="es-MX" dirty="0"/>
              <a:t>4 parámetros básicos de acción, incluidos en el Instrumento de Evaluación de Estrategia Digital, diseñado por Paula Sepúlveda:</a:t>
            </a:r>
          </a:p>
          <a:p>
            <a:pPr lvl="1" algn="just"/>
            <a:r>
              <a:rPr lang="es-ES_tradnl" dirty="0"/>
              <a:t>Las categorías están compuestas por un conjunto de indicadores, los cuáles evalúan por medio de una serie de variables o criterios la presencia o ausencia de los atributos necesarios que debe tener un portal a fin de que obedezcan con estándares, recomendaciones y lineamientos para el diseño de sitios web. </a:t>
            </a:r>
            <a:endParaRPr lang="es-MX" dirty="0"/>
          </a:p>
          <a:p>
            <a:pPr lvl="1" algn="just"/>
            <a:r>
              <a:rPr lang="es-ES_tradnl" dirty="0"/>
              <a:t>Presentación, Usabilidad, Contenido y Transparencia e Interacción. </a:t>
            </a:r>
          </a:p>
          <a:p>
            <a:pPr lvl="1" algn="just"/>
            <a:r>
              <a:rPr lang="es-ES_tradnl" dirty="0"/>
              <a:t>Transversalidad de la lógica de transparencia en el diseño y elementos básicos de la plataforma de la institución. </a:t>
            </a:r>
          </a:p>
          <a:p>
            <a:pPr lvl="1" algn="just"/>
            <a:endParaRPr lang="es-ES_tradnl" dirty="0"/>
          </a:p>
          <a:p>
            <a:pPr lvl="1" algn="just"/>
            <a:endParaRPr lang="es-MX" dirty="0"/>
          </a:p>
          <a:p>
            <a:pPr lvl="1"/>
            <a:endParaRPr lang="es-MX" dirty="0"/>
          </a:p>
        </p:txBody>
      </p:sp>
    </p:spTree>
    <p:extLst>
      <p:ext uri="{BB962C8B-B14F-4D97-AF65-F5344CB8AC3E}">
        <p14:creationId xmlns:p14="http://schemas.microsoft.com/office/powerpoint/2010/main" val="31496081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4898A9-B8EB-4176-B1A0-ADD84925E713}"/>
              </a:ext>
            </a:extLst>
          </p:cNvPr>
          <p:cNvSpPr>
            <a:spLocks noGrp="1"/>
          </p:cNvSpPr>
          <p:nvPr>
            <p:ph type="title"/>
          </p:nvPr>
        </p:nvSpPr>
        <p:spPr/>
        <p:txBody>
          <a:bodyPr/>
          <a:lstStyle/>
          <a:p>
            <a:r>
              <a:rPr lang="es-MX" dirty="0"/>
              <a:t>Portal Web: Estrategia Digital</a:t>
            </a:r>
          </a:p>
        </p:txBody>
      </p:sp>
      <p:sp>
        <p:nvSpPr>
          <p:cNvPr id="3" name="Marcador de contenido 2">
            <a:extLst>
              <a:ext uri="{FF2B5EF4-FFF2-40B4-BE49-F238E27FC236}">
                <a16:creationId xmlns:a16="http://schemas.microsoft.com/office/drawing/2014/main" id="{8B395346-5E14-4455-9280-BF683ECFDB62}"/>
              </a:ext>
            </a:extLst>
          </p:cNvPr>
          <p:cNvSpPr>
            <a:spLocks noGrp="1"/>
          </p:cNvSpPr>
          <p:nvPr>
            <p:ph idx="1"/>
          </p:nvPr>
        </p:nvSpPr>
        <p:spPr/>
        <p:txBody>
          <a:bodyPr>
            <a:normAutofit/>
          </a:bodyPr>
          <a:lstStyle/>
          <a:p>
            <a:pPr algn="just"/>
            <a:r>
              <a:rPr lang="es-ES_tradnl" dirty="0"/>
              <a:t>Parámetro 1: Presentación. Se refiere a la manera en que se expone la información en un portal de Internet, es decir, la estructura temática de un sitio, el orden en el que se sintetiza la información a fin de que sea comprensible, atractiva y accesible para los usuarios de internet. </a:t>
            </a:r>
          </a:p>
          <a:p>
            <a:pPr algn="just"/>
            <a:r>
              <a:rPr lang="es-ES_tradnl" dirty="0"/>
              <a:t>Los portales con gran cantidad de información se enfrentan al desafío de simplificarla y colocarla en un lenguaje sencillo. </a:t>
            </a:r>
          </a:p>
          <a:p>
            <a:pPr algn="just"/>
            <a:r>
              <a:rPr lang="es-ES_tradnl" dirty="0"/>
              <a:t>Este parámetro también se refiere al diseño de la interfaz, por medio del cual se mostrarán todos los elementos informativos e interactivos del portal y donde el usuario realiza acciones concretas. </a:t>
            </a:r>
          </a:p>
          <a:p>
            <a:pPr lvl="1" algn="just"/>
            <a:endParaRPr lang="es-MX" dirty="0"/>
          </a:p>
          <a:p>
            <a:pPr lvl="1"/>
            <a:endParaRPr lang="es-MX" dirty="0"/>
          </a:p>
        </p:txBody>
      </p:sp>
    </p:spTree>
    <p:extLst>
      <p:ext uri="{BB962C8B-B14F-4D97-AF65-F5344CB8AC3E}">
        <p14:creationId xmlns:p14="http://schemas.microsoft.com/office/powerpoint/2010/main" val="40295355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4898A9-B8EB-4176-B1A0-ADD84925E713}"/>
              </a:ext>
            </a:extLst>
          </p:cNvPr>
          <p:cNvSpPr>
            <a:spLocks noGrp="1"/>
          </p:cNvSpPr>
          <p:nvPr>
            <p:ph type="title"/>
          </p:nvPr>
        </p:nvSpPr>
        <p:spPr/>
        <p:txBody>
          <a:bodyPr/>
          <a:lstStyle/>
          <a:p>
            <a:r>
              <a:rPr lang="es-MX" dirty="0"/>
              <a:t>Portal Web: Estrategia Digital</a:t>
            </a:r>
          </a:p>
        </p:txBody>
      </p:sp>
      <p:sp>
        <p:nvSpPr>
          <p:cNvPr id="3" name="Marcador de contenido 2">
            <a:extLst>
              <a:ext uri="{FF2B5EF4-FFF2-40B4-BE49-F238E27FC236}">
                <a16:creationId xmlns:a16="http://schemas.microsoft.com/office/drawing/2014/main" id="{8B395346-5E14-4455-9280-BF683ECFDB62}"/>
              </a:ext>
            </a:extLst>
          </p:cNvPr>
          <p:cNvSpPr>
            <a:spLocks noGrp="1"/>
          </p:cNvSpPr>
          <p:nvPr>
            <p:ph idx="1"/>
          </p:nvPr>
        </p:nvSpPr>
        <p:spPr/>
        <p:txBody>
          <a:bodyPr>
            <a:normAutofit fontScale="77500" lnSpcReduction="20000"/>
          </a:bodyPr>
          <a:lstStyle/>
          <a:p>
            <a:pPr algn="just"/>
            <a:r>
              <a:rPr lang="es-ES_tradnl" dirty="0"/>
              <a:t>Parámetro 2: Usabilidad. Se entiende como efectividad, eficiencia y satisfacción con la que los usuarios alcanzan metas específicas en un portal de Internet. Efectividad se refiere a la eficacia con la que los usuarios alcanzan sus metas, eficiencia a los recursos (tiempo, número de clics, ruta de navegación) utilizados en hacerlo y satisfacción a la reacción afectiva de los usuarios respecto a su experiencia general con el portal. </a:t>
            </a:r>
            <a:endParaRPr lang="es-MX" dirty="0"/>
          </a:p>
          <a:p>
            <a:pPr algn="just"/>
            <a:r>
              <a:rPr lang="es-ES_tradnl" dirty="0"/>
              <a:t>Nielsen señala cinco componentes fundamentales de la usabilidad: </a:t>
            </a:r>
            <a:endParaRPr lang="es-MX" dirty="0"/>
          </a:p>
          <a:p>
            <a:pPr lvl="1" algn="just"/>
            <a:r>
              <a:rPr lang="es-MX" b="1" dirty="0"/>
              <a:t>Aprendizaje</a:t>
            </a:r>
            <a:r>
              <a:rPr lang="es-MX" dirty="0"/>
              <a:t>: ¿qué tan sencillo es comprender la estructura y el diseño general del sitio para realizar tareas específicas desde la primera visita y subsiguientes? </a:t>
            </a:r>
          </a:p>
          <a:p>
            <a:pPr lvl="1" algn="just"/>
            <a:r>
              <a:rPr lang="es-MX" b="1" dirty="0"/>
              <a:t>Eficiencia</a:t>
            </a:r>
            <a:r>
              <a:rPr lang="es-MX" dirty="0"/>
              <a:t>: una vez que los usuarios aprenden el diseño, ¿qué tan rápido están listos para completar tareas concretas?</a:t>
            </a:r>
          </a:p>
          <a:p>
            <a:pPr lvl="1" algn="just"/>
            <a:r>
              <a:rPr lang="es-MX" b="1" dirty="0"/>
              <a:t>Memoria</a:t>
            </a:r>
            <a:r>
              <a:rPr lang="es-MX" dirty="0"/>
              <a:t>: cuando los usuarios no regresan al sitio después de un tiempo, ¿cuánto tiempo tardan en restablecer su entendimiento del mismo?</a:t>
            </a:r>
          </a:p>
          <a:p>
            <a:pPr lvl="1" algn="just"/>
            <a:r>
              <a:rPr lang="es-MX" b="1" dirty="0"/>
              <a:t>Errores</a:t>
            </a:r>
            <a:r>
              <a:rPr lang="es-MX" dirty="0"/>
              <a:t>: ¿cuántos errores cometen los usuarios? ¿Qué tan rápido los pueden corregir para continuar con la tarea?</a:t>
            </a:r>
          </a:p>
          <a:p>
            <a:pPr lvl="1" algn="just"/>
            <a:r>
              <a:rPr lang="es-MX" b="1" dirty="0"/>
              <a:t>Satisfacción</a:t>
            </a:r>
            <a:r>
              <a:rPr lang="es-MX" dirty="0"/>
              <a:t>: ¿qué tan agradable y fácil de usar es el diseño?</a:t>
            </a:r>
          </a:p>
          <a:p>
            <a:pPr algn="just"/>
            <a:r>
              <a:rPr lang="es-ES_tradnl" dirty="0"/>
              <a:t>John Cato, por su parte, propone tres criterios adicionales: </a:t>
            </a:r>
            <a:endParaRPr lang="es-MX" dirty="0"/>
          </a:p>
          <a:p>
            <a:pPr lvl="1" algn="just"/>
            <a:r>
              <a:rPr lang="es-MX" b="1" dirty="0"/>
              <a:t>Control</a:t>
            </a:r>
            <a:r>
              <a:rPr lang="es-MX" dirty="0"/>
              <a:t>: los usuarios deben sentir que tienen el control sobre la aplicación.</a:t>
            </a:r>
          </a:p>
          <a:p>
            <a:pPr lvl="1" algn="just"/>
            <a:r>
              <a:rPr lang="es-MX" b="1" dirty="0"/>
              <a:t>Habilidades</a:t>
            </a:r>
            <a:r>
              <a:rPr lang="es-MX" dirty="0"/>
              <a:t>: los usuarios deben sentir el apoyo del sistema, como complemento del que lo consulta.</a:t>
            </a:r>
          </a:p>
          <a:p>
            <a:pPr lvl="1" algn="just"/>
            <a:r>
              <a:rPr lang="es-MX" b="1" dirty="0"/>
              <a:t>Privacidad</a:t>
            </a:r>
            <a:r>
              <a:rPr lang="es-MX" dirty="0"/>
              <a:t>: el sistema debe proteger la información de los usuarios.</a:t>
            </a:r>
          </a:p>
          <a:p>
            <a:pPr algn="just"/>
            <a:endParaRPr lang="es-ES_tradnl" dirty="0"/>
          </a:p>
          <a:p>
            <a:pPr lvl="1" algn="just"/>
            <a:endParaRPr lang="es-MX" dirty="0"/>
          </a:p>
          <a:p>
            <a:pPr lvl="1"/>
            <a:endParaRPr lang="es-MX" dirty="0"/>
          </a:p>
        </p:txBody>
      </p:sp>
    </p:spTree>
    <p:extLst>
      <p:ext uri="{BB962C8B-B14F-4D97-AF65-F5344CB8AC3E}">
        <p14:creationId xmlns:p14="http://schemas.microsoft.com/office/powerpoint/2010/main" val="13613845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4898A9-B8EB-4176-B1A0-ADD84925E713}"/>
              </a:ext>
            </a:extLst>
          </p:cNvPr>
          <p:cNvSpPr>
            <a:spLocks noGrp="1"/>
          </p:cNvSpPr>
          <p:nvPr>
            <p:ph type="title"/>
          </p:nvPr>
        </p:nvSpPr>
        <p:spPr/>
        <p:txBody>
          <a:bodyPr/>
          <a:lstStyle/>
          <a:p>
            <a:r>
              <a:rPr lang="es-MX" dirty="0"/>
              <a:t>Portal Web: Estrategia Digital</a:t>
            </a:r>
          </a:p>
        </p:txBody>
      </p:sp>
      <p:sp>
        <p:nvSpPr>
          <p:cNvPr id="3" name="Marcador de contenido 2">
            <a:extLst>
              <a:ext uri="{FF2B5EF4-FFF2-40B4-BE49-F238E27FC236}">
                <a16:creationId xmlns:a16="http://schemas.microsoft.com/office/drawing/2014/main" id="{8B395346-5E14-4455-9280-BF683ECFDB62}"/>
              </a:ext>
            </a:extLst>
          </p:cNvPr>
          <p:cNvSpPr>
            <a:spLocks noGrp="1"/>
          </p:cNvSpPr>
          <p:nvPr>
            <p:ph idx="1"/>
          </p:nvPr>
        </p:nvSpPr>
        <p:spPr/>
        <p:txBody>
          <a:bodyPr>
            <a:normAutofit/>
          </a:bodyPr>
          <a:lstStyle/>
          <a:p>
            <a:pPr algn="just"/>
            <a:r>
              <a:rPr lang="es-ES_tradnl" sz="2400" dirty="0"/>
              <a:t>Parámetro </a:t>
            </a:r>
            <a:r>
              <a:rPr lang="es-MX" sz="2400" dirty="0"/>
              <a:t>3: </a:t>
            </a:r>
            <a:r>
              <a:rPr lang="es-ES_tradnl" sz="2400" dirty="0"/>
              <a:t>Contenido y Transparencia se refiere a la información fundamental que una organización debe colocar a disposición del público. Por medio de los indicadores y variables de este tema es posible conocer las funciones, atribuciones, responsables y cuerpos administrativos de una institución, entre otros productos de información vinculados con el ejercicio de la misión constitucional que tienen asignada las EFS. En un nivel más evolucionado de transparencia y apertura de la información, añade elementos para identificar si las acciones de sus miembros son coherentes con</a:t>
            </a:r>
            <a:r>
              <a:rPr lang="es-MX" sz="2400" dirty="0"/>
              <a:t> las mejores prácticas de fiscalización. </a:t>
            </a:r>
          </a:p>
          <a:p>
            <a:pPr algn="just"/>
            <a:endParaRPr lang="es-MX" dirty="0"/>
          </a:p>
          <a:p>
            <a:pPr algn="just"/>
            <a:endParaRPr lang="es-ES_tradnl" dirty="0"/>
          </a:p>
          <a:p>
            <a:pPr lvl="1" algn="just"/>
            <a:endParaRPr lang="es-MX" dirty="0"/>
          </a:p>
          <a:p>
            <a:pPr lvl="1"/>
            <a:endParaRPr lang="es-MX" dirty="0"/>
          </a:p>
        </p:txBody>
      </p:sp>
    </p:spTree>
    <p:extLst>
      <p:ext uri="{BB962C8B-B14F-4D97-AF65-F5344CB8AC3E}">
        <p14:creationId xmlns:p14="http://schemas.microsoft.com/office/powerpoint/2010/main" val="8419117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4898A9-B8EB-4176-B1A0-ADD84925E713}"/>
              </a:ext>
            </a:extLst>
          </p:cNvPr>
          <p:cNvSpPr>
            <a:spLocks noGrp="1"/>
          </p:cNvSpPr>
          <p:nvPr>
            <p:ph type="title"/>
          </p:nvPr>
        </p:nvSpPr>
        <p:spPr/>
        <p:txBody>
          <a:bodyPr/>
          <a:lstStyle/>
          <a:p>
            <a:r>
              <a:rPr lang="es-MX" dirty="0"/>
              <a:t>Portal Web: Estrategia Digital</a:t>
            </a:r>
          </a:p>
        </p:txBody>
      </p:sp>
      <p:sp>
        <p:nvSpPr>
          <p:cNvPr id="3" name="Marcador de contenido 2">
            <a:extLst>
              <a:ext uri="{FF2B5EF4-FFF2-40B4-BE49-F238E27FC236}">
                <a16:creationId xmlns:a16="http://schemas.microsoft.com/office/drawing/2014/main" id="{8B395346-5E14-4455-9280-BF683ECFDB62}"/>
              </a:ext>
            </a:extLst>
          </p:cNvPr>
          <p:cNvSpPr>
            <a:spLocks noGrp="1"/>
          </p:cNvSpPr>
          <p:nvPr>
            <p:ph idx="1"/>
          </p:nvPr>
        </p:nvSpPr>
        <p:spPr/>
        <p:txBody>
          <a:bodyPr>
            <a:normAutofit/>
          </a:bodyPr>
          <a:lstStyle/>
          <a:p>
            <a:pPr algn="just"/>
            <a:r>
              <a:rPr lang="es-ES_tradnl" sz="2400" dirty="0"/>
              <a:t>Parámetro </a:t>
            </a:r>
            <a:r>
              <a:rPr lang="es-MX" sz="2400" dirty="0"/>
              <a:t>4: </a:t>
            </a:r>
            <a:r>
              <a:rPr lang="es-MX" dirty="0"/>
              <a:t>Interacción se refiere a la comunicación entre ciudadanos y organizaciones a través de internet. En particular, se trata de identificar las herramientas de los portales que permiten que ciudadanos usuarios de la web establezcan contacto para expresar sus puntos de vista y obtener información adicional a la existente en el portal. </a:t>
            </a:r>
          </a:p>
          <a:p>
            <a:pPr algn="just"/>
            <a:r>
              <a:rPr lang="es-MX" dirty="0"/>
              <a:t>La interacción puede ser entendida como una etapa en el desarrollo de las instituciones en la que ocurre una gran cantidad de intercambios entre los ciudadanos y las instituciones debido a que los ciudadanos usuarios pueden encontrar información que resuelva sus necesidades e intereses.</a:t>
            </a:r>
          </a:p>
          <a:p>
            <a:pPr algn="just"/>
            <a:endParaRPr lang="es-MX" sz="2400" dirty="0"/>
          </a:p>
          <a:p>
            <a:pPr algn="just"/>
            <a:endParaRPr lang="es-MX" dirty="0"/>
          </a:p>
          <a:p>
            <a:pPr algn="just"/>
            <a:endParaRPr lang="es-ES_tradnl" dirty="0"/>
          </a:p>
          <a:p>
            <a:pPr lvl="1" algn="just"/>
            <a:endParaRPr lang="es-MX" dirty="0"/>
          </a:p>
          <a:p>
            <a:pPr lvl="1"/>
            <a:endParaRPr lang="es-MX" dirty="0"/>
          </a:p>
        </p:txBody>
      </p:sp>
    </p:spTree>
    <p:extLst>
      <p:ext uri="{BB962C8B-B14F-4D97-AF65-F5344CB8AC3E}">
        <p14:creationId xmlns:p14="http://schemas.microsoft.com/office/powerpoint/2010/main" val="16567074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4898A9-B8EB-4176-B1A0-ADD84925E713}"/>
              </a:ext>
            </a:extLst>
          </p:cNvPr>
          <p:cNvSpPr>
            <a:spLocks noGrp="1"/>
          </p:cNvSpPr>
          <p:nvPr>
            <p:ph type="title"/>
          </p:nvPr>
        </p:nvSpPr>
        <p:spPr/>
        <p:txBody>
          <a:bodyPr/>
          <a:lstStyle/>
          <a:p>
            <a:r>
              <a:rPr lang="es-MX" dirty="0"/>
              <a:t>Portal Web: Estrategia Digital</a:t>
            </a:r>
          </a:p>
        </p:txBody>
      </p:sp>
      <p:sp>
        <p:nvSpPr>
          <p:cNvPr id="3" name="Marcador de contenido 2">
            <a:extLst>
              <a:ext uri="{FF2B5EF4-FFF2-40B4-BE49-F238E27FC236}">
                <a16:creationId xmlns:a16="http://schemas.microsoft.com/office/drawing/2014/main" id="{8B395346-5E14-4455-9280-BF683ECFDB62}"/>
              </a:ext>
            </a:extLst>
          </p:cNvPr>
          <p:cNvSpPr>
            <a:spLocks noGrp="1"/>
          </p:cNvSpPr>
          <p:nvPr>
            <p:ph idx="1"/>
          </p:nvPr>
        </p:nvSpPr>
        <p:spPr>
          <a:xfrm>
            <a:off x="457200" y="1255426"/>
            <a:ext cx="7620000" cy="5602574"/>
          </a:xfrm>
        </p:spPr>
        <p:txBody>
          <a:bodyPr>
            <a:normAutofit fontScale="70000" lnSpcReduction="20000"/>
          </a:bodyPr>
          <a:lstStyle/>
          <a:p>
            <a:pPr algn="just"/>
            <a:r>
              <a:rPr lang="es-MX" sz="2600" dirty="0"/>
              <a:t>Las Naciones Unidas propone una ruta de desarrollo evolutiva para portales gubernamentales, aplicable a cualquier tipo de organización y comprende cuatro etapas:</a:t>
            </a:r>
          </a:p>
          <a:p>
            <a:pPr lvl="1" algn="just"/>
            <a:r>
              <a:rPr lang="es-MX" sz="2600" dirty="0"/>
              <a:t>Informativa: los portales de las instituciones proveen información sobre las políticas, leyes, regulaciones, documentos y servicios. </a:t>
            </a:r>
            <a:r>
              <a:rPr lang="es-ES" sz="2600" dirty="0"/>
              <a:t>Los </a:t>
            </a:r>
            <a:r>
              <a:rPr lang="es-MX" sz="2600" dirty="0"/>
              <a:t>portales ofrecen</a:t>
            </a:r>
            <a:r>
              <a:rPr lang="es-ES" sz="2600" dirty="0"/>
              <a:t> ligas a </a:t>
            </a:r>
            <a:r>
              <a:rPr lang="es-MX" sz="2600" dirty="0"/>
              <a:t>otras dependencias u organismos de interés para el ciudadano</a:t>
            </a:r>
            <a:r>
              <a:rPr lang="es-ES" sz="2600" dirty="0"/>
              <a:t>. </a:t>
            </a:r>
            <a:endParaRPr lang="es-MX" sz="2600" dirty="0"/>
          </a:p>
          <a:p>
            <a:pPr lvl="1" algn="just"/>
            <a:r>
              <a:rPr lang="es-MX" sz="2600" dirty="0"/>
              <a:t>Optimización de los servicios de información. Aquí se ubican los portales que proveen comunicación con los ciudadanos en una sola vía. </a:t>
            </a:r>
            <a:r>
              <a:rPr lang="en-US" sz="2600" dirty="0"/>
              <a:t> </a:t>
            </a:r>
            <a:endParaRPr lang="es-MX" sz="2600" dirty="0"/>
          </a:p>
          <a:p>
            <a:pPr lvl="1" algn="just"/>
            <a:r>
              <a:rPr lang="es-MX" sz="2600" dirty="0"/>
              <a:t>Servicios transaccionales: Los gobiernos se vinculan con los ciudadanos a través de una comunicación de doble sentido. Esto incluye la recepción de solicitudes de información y otras peticiones, así como de opiniones y sugerencias sobre las políticas y el desempeño de la institución. </a:t>
            </a:r>
          </a:p>
          <a:p>
            <a:pPr lvl="1" algn="just"/>
            <a:r>
              <a:rPr lang="es-MX" sz="2600" dirty="0"/>
              <a:t>Conexión de servicios: las instituciones son proactivas en la solicitud de opiniones y sugerencias por parte de los ciudadanos, utilizando herramientas interactivas como Web 2.0 (redes sociales). Los servicios y las soluciones que se ofrecen a los ciudadanos corren de manera transversal a las diferentes partes (oficinas) que componen a la institución. La institución traslada la información, los datos y el conocimiento a través de aplicaciones integradas. Las instituciones crean un ambiente que empodera a los ciudadanos para que se involucren más con las actividades de las instituciones públicas para tener voz en la toma de decisiones.</a:t>
            </a:r>
          </a:p>
          <a:p>
            <a:pPr algn="just"/>
            <a:endParaRPr lang="es-MX" sz="2400" dirty="0"/>
          </a:p>
          <a:p>
            <a:pPr algn="just"/>
            <a:endParaRPr lang="es-MX" dirty="0"/>
          </a:p>
          <a:p>
            <a:pPr algn="just"/>
            <a:endParaRPr lang="es-ES_tradnl" dirty="0"/>
          </a:p>
          <a:p>
            <a:pPr lvl="1" algn="just"/>
            <a:endParaRPr lang="es-MX" dirty="0"/>
          </a:p>
          <a:p>
            <a:pPr lvl="1"/>
            <a:endParaRPr lang="es-MX" dirty="0"/>
          </a:p>
        </p:txBody>
      </p:sp>
    </p:spTree>
    <p:extLst>
      <p:ext uri="{BB962C8B-B14F-4D97-AF65-F5344CB8AC3E}">
        <p14:creationId xmlns:p14="http://schemas.microsoft.com/office/powerpoint/2010/main" val="4014638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Conceptos fundamentales</a:t>
            </a:r>
          </a:p>
        </p:txBody>
      </p:sp>
      <p:sp>
        <p:nvSpPr>
          <p:cNvPr id="3" name="Marcador de contenido 2"/>
          <p:cNvSpPr>
            <a:spLocks noGrp="1"/>
          </p:cNvSpPr>
          <p:nvPr>
            <p:ph idx="1"/>
          </p:nvPr>
        </p:nvSpPr>
        <p:spPr/>
        <p:txBody>
          <a:bodyPr/>
          <a:lstStyle/>
          <a:p>
            <a:pPr algn="just"/>
            <a:r>
              <a:rPr lang="es-MX" sz="2400" dirty="0"/>
              <a:t>Transparencia. Concepto multifactorial vinculado con rendición de cuentas y combate a la corrupción. Se sustenta en la idea central según la cual el comportamiento general del gobierno, siendo transparente, debería poder predecirse, en función de las decisiones tomadas anteriormente. Se entiende que la transparencia de cada una de las acciones de públicas contribuye a disminuir los cauces de discrecionalidad de las instituciones públicas. </a:t>
            </a:r>
          </a:p>
          <a:p>
            <a:pPr algn="just"/>
            <a:endParaRPr lang="es-MX" dirty="0"/>
          </a:p>
          <a:p>
            <a:pPr algn="just"/>
            <a:endParaRPr lang="es-ES" dirty="0"/>
          </a:p>
        </p:txBody>
      </p:sp>
    </p:spTree>
    <p:extLst>
      <p:ext uri="{BB962C8B-B14F-4D97-AF65-F5344CB8AC3E}">
        <p14:creationId xmlns:p14="http://schemas.microsoft.com/office/powerpoint/2010/main" val="25073257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C79A00-B5D3-4F4E-B882-7B7CED0B3005}"/>
              </a:ext>
            </a:extLst>
          </p:cNvPr>
          <p:cNvSpPr>
            <a:spLocks noGrp="1"/>
          </p:cNvSpPr>
          <p:nvPr>
            <p:ph type="title"/>
          </p:nvPr>
        </p:nvSpPr>
        <p:spPr>
          <a:xfrm>
            <a:off x="722313" y="4647367"/>
            <a:ext cx="7659687" cy="1168400"/>
          </a:xfrm>
        </p:spPr>
        <p:txBody>
          <a:bodyPr/>
          <a:lstStyle/>
          <a:p>
            <a:r>
              <a:rPr lang="es-MX" dirty="0"/>
              <a:t>Vertiente 3: transparencia proactiva y herramientas de gobierno abierto</a:t>
            </a:r>
          </a:p>
        </p:txBody>
      </p:sp>
    </p:spTree>
    <p:extLst>
      <p:ext uri="{BB962C8B-B14F-4D97-AF65-F5344CB8AC3E}">
        <p14:creationId xmlns:p14="http://schemas.microsoft.com/office/powerpoint/2010/main" val="19959913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A52DDE-C9E0-4CA4-BFB2-32A2A2D247C9}"/>
              </a:ext>
            </a:extLst>
          </p:cNvPr>
          <p:cNvSpPr>
            <a:spLocks noGrp="1"/>
          </p:cNvSpPr>
          <p:nvPr>
            <p:ph type="title"/>
          </p:nvPr>
        </p:nvSpPr>
        <p:spPr/>
        <p:txBody>
          <a:bodyPr/>
          <a:lstStyle/>
          <a:p>
            <a:r>
              <a:rPr lang="es-MX" dirty="0"/>
              <a:t>Transparencia proactiva y GA</a:t>
            </a:r>
          </a:p>
        </p:txBody>
      </p:sp>
      <p:sp>
        <p:nvSpPr>
          <p:cNvPr id="3" name="Marcador de contenido 2">
            <a:extLst>
              <a:ext uri="{FF2B5EF4-FFF2-40B4-BE49-F238E27FC236}">
                <a16:creationId xmlns:a16="http://schemas.microsoft.com/office/drawing/2014/main" id="{F98108B9-0233-4047-B77E-E1F1382C45D2}"/>
              </a:ext>
            </a:extLst>
          </p:cNvPr>
          <p:cNvSpPr>
            <a:spLocks noGrp="1"/>
          </p:cNvSpPr>
          <p:nvPr>
            <p:ph idx="1"/>
          </p:nvPr>
        </p:nvSpPr>
        <p:spPr/>
        <p:txBody>
          <a:bodyPr>
            <a:normAutofit lnSpcReduction="10000"/>
          </a:bodyPr>
          <a:lstStyle/>
          <a:p>
            <a:pPr algn="just"/>
            <a:r>
              <a:rPr lang="es-MX" sz="2800" dirty="0">
                <a:solidFill>
                  <a:schemeClr val="accent1">
                    <a:lumMod val="75000"/>
                  </a:schemeClr>
                </a:solidFill>
              </a:rPr>
              <a:t>Transparencia proactiva. Es una de las tres formas por medio de las cuales los organismos garantes promueven la transparencia y el derecho de acceso a la información. </a:t>
            </a:r>
          </a:p>
          <a:p>
            <a:pPr algn="just"/>
            <a:r>
              <a:rPr lang="es-MX" sz="2800" dirty="0">
                <a:solidFill>
                  <a:schemeClr val="accent1">
                    <a:lumMod val="75000"/>
                  </a:schemeClr>
                </a:solidFill>
              </a:rPr>
              <a:t>Los órganos garantes no sólo deben habilitar la infraestructura suficiente que permita a la ciudadanía solicitar información (transparencia reactiva) o impulsar a toda entidad pública a transparentar información relativa a sus actividades y presupuestos (transparencia activa), sino que deben promover que dicha información tenga utilidad social. </a:t>
            </a:r>
          </a:p>
          <a:p>
            <a:endParaRPr lang="es-MX" dirty="0"/>
          </a:p>
        </p:txBody>
      </p:sp>
    </p:spTree>
    <p:extLst>
      <p:ext uri="{BB962C8B-B14F-4D97-AF65-F5344CB8AC3E}">
        <p14:creationId xmlns:p14="http://schemas.microsoft.com/office/powerpoint/2010/main" val="9089351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A52DDE-C9E0-4CA4-BFB2-32A2A2D247C9}"/>
              </a:ext>
            </a:extLst>
          </p:cNvPr>
          <p:cNvSpPr>
            <a:spLocks noGrp="1"/>
          </p:cNvSpPr>
          <p:nvPr>
            <p:ph type="title"/>
          </p:nvPr>
        </p:nvSpPr>
        <p:spPr/>
        <p:txBody>
          <a:bodyPr/>
          <a:lstStyle/>
          <a:p>
            <a:r>
              <a:rPr lang="es-MX" dirty="0"/>
              <a:t>Transparencia proactiva y GA</a:t>
            </a:r>
          </a:p>
        </p:txBody>
      </p:sp>
      <p:sp>
        <p:nvSpPr>
          <p:cNvPr id="3" name="Marcador de contenido 2">
            <a:extLst>
              <a:ext uri="{FF2B5EF4-FFF2-40B4-BE49-F238E27FC236}">
                <a16:creationId xmlns:a16="http://schemas.microsoft.com/office/drawing/2014/main" id="{F98108B9-0233-4047-B77E-E1F1382C45D2}"/>
              </a:ext>
            </a:extLst>
          </p:cNvPr>
          <p:cNvSpPr>
            <a:spLocks noGrp="1"/>
          </p:cNvSpPr>
          <p:nvPr>
            <p:ph idx="1"/>
          </p:nvPr>
        </p:nvSpPr>
        <p:spPr/>
        <p:txBody>
          <a:bodyPr>
            <a:normAutofit lnSpcReduction="10000"/>
          </a:bodyPr>
          <a:lstStyle/>
          <a:p>
            <a:pPr algn="just"/>
            <a:r>
              <a:rPr lang="es-MX" sz="2400" dirty="0">
                <a:solidFill>
                  <a:schemeClr val="accent1">
                    <a:lumMod val="75000"/>
                  </a:schemeClr>
                </a:solidFill>
              </a:rPr>
              <a:t>En el modelo de transparencia proactiva del INAI (2014) destacan dos componentes: </a:t>
            </a:r>
          </a:p>
          <a:p>
            <a:pPr lvl="1" algn="just"/>
            <a:r>
              <a:rPr lang="es-MX" sz="2400" dirty="0">
                <a:solidFill>
                  <a:schemeClr val="accent1">
                    <a:lumMod val="75000"/>
                  </a:schemeClr>
                </a:solidFill>
              </a:rPr>
              <a:t>La publicación y difusión de la información debe ser accesible, utilizable, manipulable y transformable;</a:t>
            </a:r>
          </a:p>
          <a:p>
            <a:pPr lvl="1" algn="just"/>
            <a:r>
              <a:rPr lang="es-MX" sz="2400" dirty="0">
                <a:solidFill>
                  <a:schemeClr val="accent1">
                    <a:lumMod val="75000"/>
                  </a:schemeClr>
                </a:solidFill>
              </a:rPr>
              <a:t>Debe promover la participación activa de la sociedad en la solución de problemas públicos de manera activa y permanente. </a:t>
            </a:r>
          </a:p>
          <a:p>
            <a:pPr algn="just"/>
            <a:r>
              <a:rPr lang="es-MX" sz="2400" dirty="0">
                <a:solidFill>
                  <a:schemeClr val="accent1">
                    <a:lumMod val="75000"/>
                  </a:schemeClr>
                </a:solidFill>
              </a:rPr>
              <a:t>Círculo virtuoso de la transparencia proactiva:</a:t>
            </a:r>
          </a:p>
          <a:p>
            <a:pPr lvl="1" algn="just"/>
            <a:r>
              <a:rPr lang="es-MX" sz="2400" dirty="0">
                <a:solidFill>
                  <a:schemeClr val="accent1">
                    <a:lumMod val="75000"/>
                  </a:schemeClr>
                </a:solidFill>
              </a:rPr>
              <a:t>Identificación. Que significa que el organismo garante debe proactivamente detectar necesidades y expectativas de información relevante para grupos usuarios (sociedad civil, académicos, empresarios y particulares). </a:t>
            </a:r>
          </a:p>
          <a:p>
            <a:endParaRPr lang="es-MX" dirty="0"/>
          </a:p>
        </p:txBody>
      </p:sp>
    </p:spTree>
    <p:extLst>
      <p:ext uri="{BB962C8B-B14F-4D97-AF65-F5344CB8AC3E}">
        <p14:creationId xmlns:p14="http://schemas.microsoft.com/office/powerpoint/2010/main" val="15282649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A52DDE-C9E0-4CA4-BFB2-32A2A2D247C9}"/>
              </a:ext>
            </a:extLst>
          </p:cNvPr>
          <p:cNvSpPr>
            <a:spLocks noGrp="1"/>
          </p:cNvSpPr>
          <p:nvPr>
            <p:ph type="title"/>
          </p:nvPr>
        </p:nvSpPr>
        <p:spPr/>
        <p:txBody>
          <a:bodyPr/>
          <a:lstStyle/>
          <a:p>
            <a:r>
              <a:rPr lang="es-MX" dirty="0"/>
              <a:t>Transparencia proactiva y GA</a:t>
            </a:r>
          </a:p>
        </p:txBody>
      </p:sp>
      <p:sp>
        <p:nvSpPr>
          <p:cNvPr id="3" name="Marcador de contenido 2">
            <a:extLst>
              <a:ext uri="{FF2B5EF4-FFF2-40B4-BE49-F238E27FC236}">
                <a16:creationId xmlns:a16="http://schemas.microsoft.com/office/drawing/2014/main" id="{F98108B9-0233-4047-B77E-E1F1382C45D2}"/>
              </a:ext>
            </a:extLst>
          </p:cNvPr>
          <p:cNvSpPr>
            <a:spLocks noGrp="1"/>
          </p:cNvSpPr>
          <p:nvPr>
            <p:ph idx="1"/>
          </p:nvPr>
        </p:nvSpPr>
        <p:spPr/>
        <p:txBody>
          <a:bodyPr>
            <a:normAutofit/>
          </a:bodyPr>
          <a:lstStyle/>
          <a:p>
            <a:pPr algn="just"/>
            <a:r>
              <a:rPr lang="es-MX" sz="2800" dirty="0">
                <a:solidFill>
                  <a:schemeClr val="accent1">
                    <a:lumMod val="75000"/>
                  </a:schemeClr>
                </a:solidFill>
              </a:rPr>
              <a:t>Círculo virtuoso de la transparencia proactiva:</a:t>
            </a:r>
          </a:p>
          <a:p>
            <a:pPr lvl="1" algn="just"/>
            <a:r>
              <a:rPr lang="es-MX" sz="2800" dirty="0">
                <a:solidFill>
                  <a:schemeClr val="accent1">
                    <a:lumMod val="75000"/>
                  </a:schemeClr>
                </a:solidFill>
              </a:rPr>
              <a:t>La publicación que hace referencia a la información que la Administración Pública Federal debe publicar, atendiendo a las necesidades identificadas en la fase previa, en una forma y lenguaje accesibles;</a:t>
            </a:r>
          </a:p>
          <a:p>
            <a:pPr lvl="1" algn="just"/>
            <a:r>
              <a:rPr lang="es-MX" sz="2800" dirty="0">
                <a:solidFill>
                  <a:schemeClr val="accent1">
                    <a:lumMod val="75000"/>
                  </a:schemeClr>
                </a:solidFill>
              </a:rPr>
              <a:t>La reutilización, que significa que los grupos usuarios reutilizarán dicha información para generar beneficios cotidianos como la exigencia de derechos. </a:t>
            </a:r>
          </a:p>
          <a:p>
            <a:endParaRPr lang="es-MX" dirty="0"/>
          </a:p>
        </p:txBody>
      </p:sp>
    </p:spTree>
    <p:extLst>
      <p:ext uri="{BB962C8B-B14F-4D97-AF65-F5344CB8AC3E}">
        <p14:creationId xmlns:p14="http://schemas.microsoft.com/office/powerpoint/2010/main" val="151737324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A52DDE-C9E0-4CA4-BFB2-32A2A2D247C9}"/>
              </a:ext>
            </a:extLst>
          </p:cNvPr>
          <p:cNvSpPr>
            <a:spLocks noGrp="1"/>
          </p:cNvSpPr>
          <p:nvPr>
            <p:ph type="title"/>
          </p:nvPr>
        </p:nvSpPr>
        <p:spPr/>
        <p:txBody>
          <a:bodyPr/>
          <a:lstStyle/>
          <a:p>
            <a:r>
              <a:rPr lang="es-MX" dirty="0"/>
              <a:t>Transparencia proactiva y GA</a:t>
            </a:r>
          </a:p>
        </p:txBody>
      </p:sp>
      <p:sp>
        <p:nvSpPr>
          <p:cNvPr id="3" name="Marcador de contenido 2">
            <a:extLst>
              <a:ext uri="{FF2B5EF4-FFF2-40B4-BE49-F238E27FC236}">
                <a16:creationId xmlns:a16="http://schemas.microsoft.com/office/drawing/2014/main" id="{F98108B9-0233-4047-B77E-E1F1382C45D2}"/>
              </a:ext>
            </a:extLst>
          </p:cNvPr>
          <p:cNvSpPr>
            <a:spLocks noGrp="1"/>
          </p:cNvSpPr>
          <p:nvPr>
            <p:ph idx="1"/>
          </p:nvPr>
        </p:nvSpPr>
        <p:spPr/>
        <p:txBody>
          <a:bodyPr>
            <a:normAutofit/>
          </a:bodyPr>
          <a:lstStyle/>
          <a:p>
            <a:pPr algn="just"/>
            <a:r>
              <a:rPr lang="es-MX" dirty="0">
                <a:solidFill>
                  <a:schemeClr val="accent1">
                    <a:lumMod val="75000"/>
                  </a:schemeClr>
                </a:solidFill>
              </a:rPr>
              <a:t>El modelo del INAI privilegia un enfoque </a:t>
            </a:r>
            <a:r>
              <a:rPr lang="es-MX" dirty="0" err="1">
                <a:solidFill>
                  <a:schemeClr val="accent1">
                    <a:lumMod val="75000"/>
                  </a:schemeClr>
                </a:solidFill>
              </a:rPr>
              <a:t>macroestadístico</a:t>
            </a:r>
            <a:r>
              <a:rPr lang="es-MX" dirty="0">
                <a:solidFill>
                  <a:schemeClr val="accent1">
                    <a:lumMod val="75000"/>
                  </a:schemeClr>
                </a:solidFill>
              </a:rPr>
              <a:t>. Se limita a un modelo de análisis de la demanda expresada a través de los esquemas de transparencia reactiva. </a:t>
            </a:r>
          </a:p>
          <a:p>
            <a:pPr algn="just"/>
            <a:r>
              <a:rPr lang="es-MX" dirty="0">
                <a:solidFill>
                  <a:schemeClr val="accent1">
                    <a:lumMod val="75000"/>
                  </a:schemeClr>
                </a:solidFill>
              </a:rPr>
              <a:t>Los esquemas de transparencia proactiva se restringen a un universo de necesidades de información identificadas por la ciudadanía y expresadas a través de los canales institucionales, descartando las necesidades de información que permanecen sin identificarse. </a:t>
            </a:r>
          </a:p>
          <a:p>
            <a:pPr algn="just"/>
            <a:r>
              <a:rPr lang="es-MX" dirty="0">
                <a:solidFill>
                  <a:schemeClr val="accent1">
                    <a:lumMod val="75000"/>
                  </a:schemeClr>
                </a:solidFill>
              </a:rPr>
              <a:t>Dichos insumos son usualmente presentados en lenguaje técnico. La proactividad de la institución garante sigue dependiendo de la iniciativa ciudadana, sigue siendo reactiva. </a:t>
            </a:r>
          </a:p>
          <a:p>
            <a:pPr algn="just"/>
            <a:endParaRPr lang="es-MX" dirty="0"/>
          </a:p>
        </p:txBody>
      </p:sp>
    </p:spTree>
    <p:extLst>
      <p:ext uri="{BB962C8B-B14F-4D97-AF65-F5344CB8AC3E}">
        <p14:creationId xmlns:p14="http://schemas.microsoft.com/office/powerpoint/2010/main" val="36056274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A52DDE-C9E0-4CA4-BFB2-32A2A2D247C9}"/>
              </a:ext>
            </a:extLst>
          </p:cNvPr>
          <p:cNvSpPr>
            <a:spLocks noGrp="1"/>
          </p:cNvSpPr>
          <p:nvPr>
            <p:ph type="title"/>
          </p:nvPr>
        </p:nvSpPr>
        <p:spPr/>
        <p:txBody>
          <a:bodyPr/>
          <a:lstStyle/>
          <a:p>
            <a:r>
              <a:rPr lang="es-MX" dirty="0"/>
              <a:t>Transparencia proactiva y GA</a:t>
            </a:r>
          </a:p>
        </p:txBody>
      </p:sp>
      <p:sp>
        <p:nvSpPr>
          <p:cNvPr id="3" name="Marcador de contenido 2">
            <a:extLst>
              <a:ext uri="{FF2B5EF4-FFF2-40B4-BE49-F238E27FC236}">
                <a16:creationId xmlns:a16="http://schemas.microsoft.com/office/drawing/2014/main" id="{F98108B9-0233-4047-B77E-E1F1382C45D2}"/>
              </a:ext>
            </a:extLst>
          </p:cNvPr>
          <p:cNvSpPr>
            <a:spLocks noGrp="1"/>
          </p:cNvSpPr>
          <p:nvPr>
            <p:ph idx="1"/>
          </p:nvPr>
        </p:nvSpPr>
        <p:spPr/>
        <p:txBody>
          <a:bodyPr>
            <a:normAutofit/>
          </a:bodyPr>
          <a:lstStyle/>
          <a:p>
            <a:pPr algn="just"/>
            <a:r>
              <a:rPr lang="es-MX" dirty="0">
                <a:solidFill>
                  <a:schemeClr val="accent1">
                    <a:lumMod val="75000"/>
                  </a:schemeClr>
                </a:solidFill>
              </a:rPr>
              <a:t>Transparencia proactiva. Conjunto de actividades que promueven la identificación, generación, publicación, difusión y reutilización de información adicional a la establecida con carácter obligatorio por la Ley General. Este mecanismo permite la generación de conocimiento público útil, enfocado a las necesidades de sectores de la sociedad determinados o determinables. </a:t>
            </a:r>
          </a:p>
          <a:p>
            <a:pPr algn="just"/>
            <a:r>
              <a:rPr lang="es-MX" dirty="0">
                <a:solidFill>
                  <a:schemeClr val="accent1">
                    <a:lumMod val="75000"/>
                  </a:schemeClr>
                </a:solidFill>
              </a:rPr>
              <a:t>La transparencia proactiva sirve para disminuir asimetrías de la información, propiciar relaciones horizontales entre grupos sociales y de éstos frente a las autoridades, mejorar los accesos a los trámites y servicios, optimizar la toma de decisiones de autoridades o ciudadanos y detonar los mecanismos de rendición de cuentas efectivas. </a:t>
            </a:r>
          </a:p>
          <a:p>
            <a:pPr algn="just"/>
            <a:endParaRPr lang="es-MX" dirty="0"/>
          </a:p>
        </p:txBody>
      </p:sp>
    </p:spTree>
    <p:extLst>
      <p:ext uri="{BB962C8B-B14F-4D97-AF65-F5344CB8AC3E}">
        <p14:creationId xmlns:p14="http://schemas.microsoft.com/office/powerpoint/2010/main" val="276410241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A52DDE-C9E0-4CA4-BFB2-32A2A2D247C9}"/>
              </a:ext>
            </a:extLst>
          </p:cNvPr>
          <p:cNvSpPr>
            <a:spLocks noGrp="1"/>
          </p:cNvSpPr>
          <p:nvPr>
            <p:ph type="title"/>
          </p:nvPr>
        </p:nvSpPr>
        <p:spPr/>
        <p:txBody>
          <a:bodyPr/>
          <a:lstStyle/>
          <a:p>
            <a:r>
              <a:rPr lang="es-MX" dirty="0"/>
              <a:t>Transparencia proactiva y GA</a:t>
            </a:r>
          </a:p>
        </p:txBody>
      </p:sp>
      <p:sp>
        <p:nvSpPr>
          <p:cNvPr id="3" name="Marcador de contenido 2">
            <a:extLst>
              <a:ext uri="{FF2B5EF4-FFF2-40B4-BE49-F238E27FC236}">
                <a16:creationId xmlns:a16="http://schemas.microsoft.com/office/drawing/2014/main" id="{F98108B9-0233-4047-B77E-E1F1382C45D2}"/>
              </a:ext>
            </a:extLst>
          </p:cNvPr>
          <p:cNvSpPr>
            <a:spLocks noGrp="1"/>
          </p:cNvSpPr>
          <p:nvPr>
            <p:ph idx="1"/>
          </p:nvPr>
        </p:nvSpPr>
        <p:spPr/>
        <p:txBody>
          <a:bodyPr>
            <a:normAutofit/>
          </a:bodyPr>
          <a:lstStyle/>
          <a:p>
            <a:pPr algn="just"/>
            <a:r>
              <a:rPr lang="es-MX" sz="2400" dirty="0">
                <a:solidFill>
                  <a:schemeClr val="accent1">
                    <a:lumMod val="75000"/>
                  </a:schemeClr>
                </a:solidFill>
              </a:rPr>
              <a:t>Gobierno abierto. Elementos constitutivos:</a:t>
            </a:r>
          </a:p>
          <a:p>
            <a:pPr lvl="1" algn="just"/>
            <a:r>
              <a:rPr lang="es-MX" sz="2400" dirty="0">
                <a:solidFill>
                  <a:schemeClr val="accent1">
                    <a:lumMod val="75000"/>
                  </a:schemeClr>
                </a:solidFill>
              </a:rPr>
              <a:t>Gestión y producción de políticas públicas;</a:t>
            </a:r>
          </a:p>
          <a:p>
            <a:pPr lvl="1" algn="just"/>
            <a:r>
              <a:rPr lang="es-MX" sz="2400" dirty="0">
                <a:solidFill>
                  <a:schemeClr val="accent1">
                    <a:lumMod val="75000"/>
                  </a:schemeClr>
                </a:solidFill>
              </a:rPr>
              <a:t>Solución colaborativa de los problemas públicos;</a:t>
            </a:r>
          </a:p>
          <a:p>
            <a:pPr lvl="1" algn="just"/>
            <a:r>
              <a:rPr lang="es-MX" sz="2400" dirty="0">
                <a:solidFill>
                  <a:schemeClr val="accent1">
                    <a:lumMod val="75000"/>
                  </a:schemeClr>
                </a:solidFill>
              </a:rPr>
              <a:t>Convergen la transparencia y la participación ciudadana;</a:t>
            </a:r>
          </a:p>
          <a:p>
            <a:pPr lvl="1" algn="just"/>
            <a:r>
              <a:rPr lang="es-MX" sz="2400" dirty="0">
                <a:solidFill>
                  <a:schemeClr val="accent1">
                    <a:lumMod val="75000"/>
                  </a:schemeClr>
                </a:solidFill>
              </a:rPr>
              <a:t>Ambiente de rendición de cuentas e innovación social. </a:t>
            </a:r>
          </a:p>
          <a:p>
            <a:pPr algn="just"/>
            <a:endParaRPr lang="es-MX" dirty="0"/>
          </a:p>
        </p:txBody>
      </p:sp>
    </p:spTree>
    <p:extLst>
      <p:ext uri="{BB962C8B-B14F-4D97-AF65-F5344CB8AC3E}">
        <p14:creationId xmlns:p14="http://schemas.microsoft.com/office/powerpoint/2010/main" val="396861571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A52DDE-C9E0-4CA4-BFB2-32A2A2D247C9}"/>
              </a:ext>
            </a:extLst>
          </p:cNvPr>
          <p:cNvSpPr>
            <a:spLocks noGrp="1"/>
          </p:cNvSpPr>
          <p:nvPr>
            <p:ph type="title"/>
          </p:nvPr>
        </p:nvSpPr>
        <p:spPr/>
        <p:txBody>
          <a:bodyPr/>
          <a:lstStyle/>
          <a:p>
            <a:r>
              <a:rPr lang="es-MX" dirty="0"/>
              <a:t>Transparencia proactiva y GA</a:t>
            </a:r>
          </a:p>
        </p:txBody>
      </p:sp>
      <p:sp>
        <p:nvSpPr>
          <p:cNvPr id="3" name="Marcador de contenido 2">
            <a:extLst>
              <a:ext uri="{FF2B5EF4-FFF2-40B4-BE49-F238E27FC236}">
                <a16:creationId xmlns:a16="http://schemas.microsoft.com/office/drawing/2014/main" id="{F98108B9-0233-4047-B77E-E1F1382C45D2}"/>
              </a:ext>
            </a:extLst>
          </p:cNvPr>
          <p:cNvSpPr>
            <a:spLocks noGrp="1"/>
          </p:cNvSpPr>
          <p:nvPr>
            <p:ph idx="1"/>
          </p:nvPr>
        </p:nvSpPr>
        <p:spPr/>
        <p:txBody>
          <a:bodyPr>
            <a:normAutofit/>
          </a:bodyPr>
          <a:lstStyle/>
          <a:p>
            <a:pPr algn="just"/>
            <a:r>
              <a:rPr lang="es-MX" sz="2400" dirty="0">
                <a:solidFill>
                  <a:schemeClr val="accent1">
                    <a:lumMod val="75000"/>
                  </a:schemeClr>
                </a:solidFill>
              </a:rPr>
              <a:t>Gobierno abierto. Es un esquema de gestión y producción de políticas públicas orientado a la atención y solución colaborativa de los problemas públicos, con base en colegiados plurales y, en cuyo trabajo, convergen la transparencia y la participación ciudadana como criterios básicos, en un ambiente de rendición de cuentas e innovación social. </a:t>
            </a:r>
          </a:p>
          <a:p>
            <a:pPr algn="just"/>
            <a:r>
              <a:rPr lang="es-MX" sz="2400" dirty="0">
                <a:solidFill>
                  <a:schemeClr val="accent1">
                    <a:lumMod val="75000"/>
                  </a:schemeClr>
                </a:solidFill>
              </a:rPr>
              <a:t>Surge como una propuesta para resolver problemas y lograr compromisos a través de las estructuras políticas representativas, buscando legitimidad en el ejercicio del poder. </a:t>
            </a:r>
          </a:p>
          <a:p>
            <a:pPr algn="just"/>
            <a:endParaRPr lang="es-MX" sz="2400" dirty="0">
              <a:solidFill>
                <a:schemeClr val="accent1">
                  <a:lumMod val="75000"/>
                </a:schemeClr>
              </a:solidFill>
            </a:endParaRPr>
          </a:p>
          <a:p>
            <a:pPr algn="just"/>
            <a:endParaRPr lang="es-MX" dirty="0"/>
          </a:p>
        </p:txBody>
      </p:sp>
    </p:spTree>
    <p:extLst>
      <p:ext uri="{BB962C8B-B14F-4D97-AF65-F5344CB8AC3E}">
        <p14:creationId xmlns:p14="http://schemas.microsoft.com/office/powerpoint/2010/main" val="421423905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A52DDE-C9E0-4CA4-BFB2-32A2A2D247C9}"/>
              </a:ext>
            </a:extLst>
          </p:cNvPr>
          <p:cNvSpPr>
            <a:spLocks noGrp="1"/>
          </p:cNvSpPr>
          <p:nvPr>
            <p:ph type="title"/>
          </p:nvPr>
        </p:nvSpPr>
        <p:spPr/>
        <p:txBody>
          <a:bodyPr/>
          <a:lstStyle/>
          <a:p>
            <a:r>
              <a:rPr lang="es-MX" dirty="0"/>
              <a:t>Transparencia proactiva y GA</a:t>
            </a:r>
          </a:p>
        </p:txBody>
      </p:sp>
      <p:sp>
        <p:nvSpPr>
          <p:cNvPr id="3" name="Marcador de contenido 2">
            <a:extLst>
              <a:ext uri="{FF2B5EF4-FFF2-40B4-BE49-F238E27FC236}">
                <a16:creationId xmlns:a16="http://schemas.microsoft.com/office/drawing/2014/main" id="{F98108B9-0233-4047-B77E-E1F1382C45D2}"/>
              </a:ext>
            </a:extLst>
          </p:cNvPr>
          <p:cNvSpPr>
            <a:spLocks noGrp="1"/>
          </p:cNvSpPr>
          <p:nvPr>
            <p:ph idx="1"/>
          </p:nvPr>
        </p:nvSpPr>
        <p:spPr/>
        <p:txBody>
          <a:bodyPr>
            <a:normAutofit/>
          </a:bodyPr>
          <a:lstStyle/>
          <a:p>
            <a:pPr algn="just"/>
            <a:r>
              <a:rPr lang="es-MX" sz="2400" dirty="0">
                <a:solidFill>
                  <a:schemeClr val="accent1">
                    <a:lumMod val="75000"/>
                  </a:schemeClr>
                </a:solidFill>
              </a:rPr>
              <a:t>Esta concepción de gobierno abierto enfatiza la necesidad de reorientar el modelo de gobernanza y las pautas de las instituciones públicas bajo estándares claros de transparencia y participación ciudadana, así como el desarrollo de una cultura organizacional caracterizada por la rendición de cuentas y la innovación social constante. </a:t>
            </a:r>
          </a:p>
          <a:p>
            <a:pPr algn="just"/>
            <a:r>
              <a:rPr lang="es-MX" sz="2400" dirty="0">
                <a:solidFill>
                  <a:schemeClr val="accent1">
                    <a:lumMod val="75000"/>
                  </a:schemeClr>
                </a:solidFill>
              </a:rPr>
              <a:t>La innovación es fundamental para el desarrollo del sector público y es muy importante para aumentar la confianza de la ciudadanía en el gobierno y fortalecer la democracia. </a:t>
            </a:r>
          </a:p>
          <a:p>
            <a:pPr algn="just"/>
            <a:endParaRPr lang="es-MX" sz="2400" dirty="0">
              <a:solidFill>
                <a:schemeClr val="accent1">
                  <a:lumMod val="75000"/>
                </a:schemeClr>
              </a:solidFill>
            </a:endParaRPr>
          </a:p>
          <a:p>
            <a:pPr algn="just"/>
            <a:endParaRPr lang="es-MX" dirty="0"/>
          </a:p>
        </p:txBody>
      </p:sp>
    </p:spTree>
    <p:extLst>
      <p:ext uri="{BB962C8B-B14F-4D97-AF65-F5344CB8AC3E}">
        <p14:creationId xmlns:p14="http://schemas.microsoft.com/office/powerpoint/2010/main" val="54958626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A52DDE-C9E0-4CA4-BFB2-32A2A2D247C9}"/>
              </a:ext>
            </a:extLst>
          </p:cNvPr>
          <p:cNvSpPr>
            <a:spLocks noGrp="1"/>
          </p:cNvSpPr>
          <p:nvPr>
            <p:ph type="title"/>
          </p:nvPr>
        </p:nvSpPr>
        <p:spPr/>
        <p:txBody>
          <a:bodyPr/>
          <a:lstStyle/>
          <a:p>
            <a:r>
              <a:rPr lang="es-MX" dirty="0"/>
              <a:t>Transparencia proactiva y GA</a:t>
            </a:r>
          </a:p>
        </p:txBody>
      </p:sp>
      <p:sp>
        <p:nvSpPr>
          <p:cNvPr id="3" name="Marcador de contenido 2">
            <a:extLst>
              <a:ext uri="{FF2B5EF4-FFF2-40B4-BE49-F238E27FC236}">
                <a16:creationId xmlns:a16="http://schemas.microsoft.com/office/drawing/2014/main" id="{F98108B9-0233-4047-B77E-E1F1382C45D2}"/>
              </a:ext>
            </a:extLst>
          </p:cNvPr>
          <p:cNvSpPr>
            <a:spLocks noGrp="1"/>
          </p:cNvSpPr>
          <p:nvPr>
            <p:ph idx="1"/>
          </p:nvPr>
        </p:nvSpPr>
        <p:spPr/>
        <p:txBody>
          <a:bodyPr>
            <a:normAutofit/>
          </a:bodyPr>
          <a:lstStyle/>
          <a:p>
            <a:pPr algn="just"/>
            <a:r>
              <a:rPr lang="es-MX" sz="2400" dirty="0">
                <a:solidFill>
                  <a:schemeClr val="accent1">
                    <a:lumMod val="75000"/>
                  </a:schemeClr>
                </a:solidFill>
              </a:rPr>
              <a:t>Para que funcionen las políticas de gobierno abierto, es necesario contar con los pilares de innovación en las organizaciones.</a:t>
            </a:r>
          </a:p>
          <a:p>
            <a:pPr lvl="1" algn="just"/>
            <a:r>
              <a:rPr lang="es-MX" sz="2400" dirty="0">
                <a:solidFill>
                  <a:schemeClr val="accent1">
                    <a:lumMod val="75000"/>
                  </a:schemeClr>
                </a:solidFill>
              </a:rPr>
              <a:t>Transparencia. Constituye una serie de instrumentos y prácticas de gestión orientados a asegurar la apertura de procesos y la disponibilidad de la información que custodian las organizaciones gubernamentales. La transparencia es un componente esencial de gobierno abierto, ya que elimina obstáculos, así como los costos de información para que la ciudadanía pueda </a:t>
            </a:r>
            <a:r>
              <a:rPr lang="es-MX" sz="2400" i="1" dirty="0">
                <a:solidFill>
                  <a:schemeClr val="accent1">
                    <a:lumMod val="75000"/>
                  </a:schemeClr>
                </a:solidFill>
              </a:rPr>
              <a:t>conocer</a:t>
            </a:r>
            <a:r>
              <a:rPr lang="es-MX" sz="2400" dirty="0">
                <a:solidFill>
                  <a:schemeClr val="accent1">
                    <a:lumMod val="75000"/>
                  </a:schemeClr>
                </a:solidFill>
              </a:rPr>
              <a:t> y generar interpretación de utilidad a partir del conocimiento público. </a:t>
            </a:r>
          </a:p>
          <a:p>
            <a:pPr algn="just"/>
            <a:endParaRPr lang="es-MX" sz="2400" dirty="0">
              <a:solidFill>
                <a:schemeClr val="accent1">
                  <a:lumMod val="75000"/>
                </a:schemeClr>
              </a:solidFill>
            </a:endParaRPr>
          </a:p>
          <a:p>
            <a:pPr algn="just"/>
            <a:endParaRPr lang="es-MX" dirty="0"/>
          </a:p>
        </p:txBody>
      </p:sp>
    </p:spTree>
    <p:extLst>
      <p:ext uri="{BB962C8B-B14F-4D97-AF65-F5344CB8AC3E}">
        <p14:creationId xmlns:p14="http://schemas.microsoft.com/office/powerpoint/2010/main" val="3325766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Conceptos fundamentales</a:t>
            </a:r>
          </a:p>
        </p:txBody>
      </p:sp>
      <p:sp>
        <p:nvSpPr>
          <p:cNvPr id="3" name="Marcador de contenido 2"/>
          <p:cNvSpPr>
            <a:spLocks noGrp="1"/>
          </p:cNvSpPr>
          <p:nvPr>
            <p:ph idx="1"/>
          </p:nvPr>
        </p:nvSpPr>
        <p:spPr/>
        <p:txBody>
          <a:bodyPr/>
          <a:lstStyle/>
          <a:p>
            <a:pPr algn="just"/>
            <a:r>
              <a:rPr lang="es-MX" sz="2400" dirty="0"/>
              <a:t>Transparencia. Publicación de información relevante para evaluar el funcionamiento de las instituciones gubernamentales. </a:t>
            </a:r>
          </a:p>
          <a:p>
            <a:pPr lvl="1" algn="just"/>
            <a:r>
              <a:rPr lang="es-MX" sz="2400" dirty="0"/>
              <a:t>Publicación (</a:t>
            </a:r>
            <a:r>
              <a:rPr lang="es-MX" sz="2400" i="1" dirty="0" err="1"/>
              <a:t>agent</a:t>
            </a:r>
            <a:r>
              <a:rPr lang="es-MX" sz="2400" i="1" dirty="0"/>
              <a:t> </a:t>
            </a:r>
            <a:r>
              <a:rPr lang="es-MX" sz="2400" i="1" dirty="0" err="1"/>
              <a:t>controlled</a:t>
            </a:r>
            <a:r>
              <a:rPr lang="es-MX" sz="2400" i="1" dirty="0"/>
              <a:t> </a:t>
            </a:r>
            <a:r>
              <a:rPr lang="es-MX" sz="2400" i="1" dirty="0" err="1"/>
              <a:t>transparency</a:t>
            </a:r>
            <a:r>
              <a:rPr lang="es-MX" sz="2400" dirty="0"/>
              <a:t>);</a:t>
            </a:r>
          </a:p>
          <a:p>
            <a:pPr lvl="1" algn="just"/>
            <a:r>
              <a:rPr lang="es-MX" sz="2400" dirty="0"/>
              <a:t>Uso por agentes externos (</a:t>
            </a:r>
            <a:r>
              <a:rPr lang="es-MX" sz="2400" i="1" dirty="0"/>
              <a:t>non-</a:t>
            </a:r>
            <a:r>
              <a:rPr lang="es-MX" sz="2400" i="1" dirty="0" err="1"/>
              <a:t>agent</a:t>
            </a:r>
            <a:r>
              <a:rPr lang="es-MX" sz="2400" i="1" dirty="0"/>
              <a:t> </a:t>
            </a:r>
            <a:r>
              <a:rPr lang="es-MX" sz="2400" i="1" dirty="0" err="1"/>
              <a:t>controlled</a:t>
            </a:r>
            <a:r>
              <a:rPr lang="es-MX" sz="2400" dirty="0"/>
              <a:t>). </a:t>
            </a:r>
          </a:p>
          <a:p>
            <a:pPr algn="just"/>
            <a:r>
              <a:rPr lang="es-MX" sz="2400" dirty="0"/>
              <a:t>Transparencia como propulsor del combate a la corrupción. Más allá de la provisión de información. Capacidad de actores externos para exigir y obtener acceso a la información que de otra forma no sería difundida. </a:t>
            </a:r>
          </a:p>
          <a:p>
            <a:pPr algn="just"/>
            <a:endParaRPr lang="es-MX" dirty="0"/>
          </a:p>
          <a:p>
            <a:pPr algn="just"/>
            <a:endParaRPr lang="es-ES" dirty="0"/>
          </a:p>
        </p:txBody>
      </p:sp>
    </p:spTree>
    <p:extLst>
      <p:ext uri="{BB962C8B-B14F-4D97-AF65-F5344CB8AC3E}">
        <p14:creationId xmlns:p14="http://schemas.microsoft.com/office/powerpoint/2010/main" val="254700963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A52DDE-C9E0-4CA4-BFB2-32A2A2D247C9}"/>
              </a:ext>
            </a:extLst>
          </p:cNvPr>
          <p:cNvSpPr>
            <a:spLocks noGrp="1"/>
          </p:cNvSpPr>
          <p:nvPr>
            <p:ph type="title"/>
          </p:nvPr>
        </p:nvSpPr>
        <p:spPr/>
        <p:txBody>
          <a:bodyPr/>
          <a:lstStyle/>
          <a:p>
            <a:r>
              <a:rPr lang="es-MX" dirty="0"/>
              <a:t>Transparencia proactiva y GA</a:t>
            </a:r>
          </a:p>
        </p:txBody>
      </p:sp>
      <p:sp>
        <p:nvSpPr>
          <p:cNvPr id="3" name="Marcador de contenido 2">
            <a:extLst>
              <a:ext uri="{FF2B5EF4-FFF2-40B4-BE49-F238E27FC236}">
                <a16:creationId xmlns:a16="http://schemas.microsoft.com/office/drawing/2014/main" id="{F98108B9-0233-4047-B77E-E1F1382C45D2}"/>
              </a:ext>
            </a:extLst>
          </p:cNvPr>
          <p:cNvSpPr>
            <a:spLocks noGrp="1"/>
          </p:cNvSpPr>
          <p:nvPr>
            <p:ph idx="1"/>
          </p:nvPr>
        </p:nvSpPr>
        <p:spPr/>
        <p:txBody>
          <a:bodyPr>
            <a:normAutofit/>
          </a:bodyPr>
          <a:lstStyle/>
          <a:p>
            <a:pPr algn="just"/>
            <a:r>
              <a:rPr lang="es-MX" sz="2400" dirty="0">
                <a:solidFill>
                  <a:schemeClr val="accent1">
                    <a:lumMod val="75000"/>
                  </a:schemeClr>
                </a:solidFill>
              </a:rPr>
              <a:t>Para que funcionen las políticas de gobierno abierto, es necesario contar con los pilares de innovación en las organizaciones.</a:t>
            </a:r>
          </a:p>
          <a:p>
            <a:pPr lvl="1" algn="just"/>
            <a:r>
              <a:rPr lang="es-MX" sz="2400" dirty="0">
                <a:solidFill>
                  <a:schemeClr val="accent1">
                    <a:lumMod val="75000"/>
                  </a:schemeClr>
                </a:solidFill>
              </a:rPr>
              <a:t>Participación Ciudadana. Instrumentos, prácticas y dinámicas mediante los cuales las demandas y necesidades de la ciudadanía pueden ser incorporadas en los procesos de diseño, decisión e implementación de las políticas públicas. Por otro lado, la participación ciudadana se caracteriza por la construcción de espacios de interlocución que pueden incrementar la capacidad de incidencia social en la adopción de decisiones colectivas en contextos democráticos. </a:t>
            </a:r>
          </a:p>
          <a:p>
            <a:pPr algn="just"/>
            <a:endParaRPr lang="es-MX" sz="2400" dirty="0">
              <a:solidFill>
                <a:schemeClr val="accent1">
                  <a:lumMod val="75000"/>
                </a:schemeClr>
              </a:solidFill>
            </a:endParaRPr>
          </a:p>
          <a:p>
            <a:pPr algn="just"/>
            <a:endParaRPr lang="es-MX" dirty="0"/>
          </a:p>
        </p:txBody>
      </p:sp>
    </p:spTree>
    <p:extLst>
      <p:ext uri="{BB962C8B-B14F-4D97-AF65-F5344CB8AC3E}">
        <p14:creationId xmlns:p14="http://schemas.microsoft.com/office/powerpoint/2010/main" val="196686389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A52DDE-C9E0-4CA4-BFB2-32A2A2D247C9}"/>
              </a:ext>
            </a:extLst>
          </p:cNvPr>
          <p:cNvSpPr>
            <a:spLocks noGrp="1"/>
          </p:cNvSpPr>
          <p:nvPr>
            <p:ph type="title"/>
          </p:nvPr>
        </p:nvSpPr>
        <p:spPr/>
        <p:txBody>
          <a:bodyPr/>
          <a:lstStyle/>
          <a:p>
            <a:r>
              <a:rPr lang="es-MX" dirty="0"/>
              <a:t>Transparencia proactiva y GA</a:t>
            </a:r>
          </a:p>
        </p:txBody>
      </p:sp>
      <p:sp>
        <p:nvSpPr>
          <p:cNvPr id="3" name="Marcador de contenido 2">
            <a:extLst>
              <a:ext uri="{FF2B5EF4-FFF2-40B4-BE49-F238E27FC236}">
                <a16:creationId xmlns:a16="http://schemas.microsoft.com/office/drawing/2014/main" id="{F98108B9-0233-4047-B77E-E1F1382C45D2}"/>
              </a:ext>
            </a:extLst>
          </p:cNvPr>
          <p:cNvSpPr>
            <a:spLocks noGrp="1"/>
          </p:cNvSpPr>
          <p:nvPr>
            <p:ph idx="1"/>
          </p:nvPr>
        </p:nvSpPr>
        <p:spPr/>
        <p:txBody>
          <a:bodyPr>
            <a:normAutofit lnSpcReduction="10000"/>
          </a:bodyPr>
          <a:lstStyle/>
          <a:p>
            <a:pPr algn="just"/>
            <a:r>
              <a:rPr lang="es-MX" dirty="0">
                <a:solidFill>
                  <a:schemeClr val="accent1">
                    <a:lumMod val="75000"/>
                  </a:schemeClr>
                </a:solidFill>
              </a:rPr>
              <a:t>Para que funcionen las políticas de gobierno abierto, es necesario contar con los pilares de innovación en las organizaciones.</a:t>
            </a:r>
          </a:p>
          <a:p>
            <a:pPr lvl="1" algn="just"/>
            <a:r>
              <a:rPr lang="es-MX" dirty="0">
                <a:solidFill>
                  <a:schemeClr val="accent1">
                    <a:lumMod val="75000"/>
                  </a:schemeClr>
                </a:solidFill>
              </a:rPr>
              <a:t>Innovación. Radica en atender y solucionar los problemas públicos a través de instrumentos, herramientas y tecnologías diferentes a las tradicionalmente usadas. Algunos de sus elementos están en la creatividad, la mejora continua de la gestión, la sostenibilidad y también la participación de los ciudadanos. </a:t>
            </a:r>
          </a:p>
          <a:p>
            <a:pPr algn="just"/>
            <a:r>
              <a:rPr lang="es-MX" sz="2400" dirty="0">
                <a:solidFill>
                  <a:schemeClr val="accent1">
                    <a:lumMod val="75000"/>
                  </a:schemeClr>
                </a:solidFill>
              </a:rPr>
              <a:t>La transparencia es la piedra angular del GA, pero no lo agota. Ambas son cuestiones de poder como cuestiones de gestión. El GA emerge como una respuesta a las limitaciones de la transparencia para materializar los horizontes normativos de transformación de la gestión pública que le fueron asignados en su etapa inicial. </a:t>
            </a:r>
          </a:p>
          <a:p>
            <a:pPr algn="just"/>
            <a:endParaRPr lang="es-MX" sz="2400" dirty="0">
              <a:solidFill>
                <a:schemeClr val="accent1">
                  <a:lumMod val="75000"/>
                </a:schemeClr>
              </a:solidFill>
            </a:endParaRPr>
          </a:p>
          <a:p>
            <a:pPr algn="just"/>
            <a:endParaRPr lang="es-MX" dirty="0"/>
          </a:p>
        </p:txBody>
      </p:sp>
    </p:spTree>
    <p:extLst>
      <p:ext uri="{BB962C8B-B14F-4D97-AF65-F5344CB8AC3E}">
        <p14:creationId xmlns:p14="http://schemas.microsoft.com/office/powerpoint/2010/main" val="10876145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A52DDE-C9E0-4CA4-BFB2-32A2A2D247C9}"/>
              </a:ext>
            </a:extLst>
          </p:cNvPr>
          <p:cNvSpPr>
            <a:spLocks noGrp="1"/>
          </p:cNvSpPr>
          <p:nvPr>
            <p:ph type="title"/>
          </p:nvPr>
        </p:nvSpPr>
        <p:spPr/>
        <p:txBody>
          <a:bodyPr/>
          <a:lstStyle/>
          <a:p>
            <a:r>
              <a:rPr lang="es-MX" dirty="0"/>
              <a:t>Transparencia proactiva y GA</a:t>
            </a:r>
          </a:p>
        </p:txBody>
      </p:sp>
      <p:sp>
        <p:nvSpPr>
          <p:cNvPr id="3" name="Marcador de contenido 2">
            <a:extLst>
              <a:ext uri="{FF2B5EF4-FFF2-40B4-BE49-F238E27FC236}">
                <a16:creationId xmlns:a16="http://schemas.microsoft.com/office/drawing/2014/main" id="{F98108B9-0233-4047-B77E-E1F1382C45D2}"/>
              </a:ext>
            </a:extLst>
          </p:cNvPr>
          <p:cNvSpPr>
            <a:spLocks noGrp="1"/>
          </p:cNvSpPr>
          <p:nvPr>
            <p:ph idx="1"/>
          </p:nvPr>
        </p:nvSpPr>
        <p:spPr/>
        <p:txBody>
          <a:bodyPr>
            <a:normAutofit lnSpcReduction="10000"/>
          </a:bodyPr>
          <a:lstStyle/>
          <a:p>
            <a:pPr algn="just"/>
            <a:r>
              <a:rPr lang="es-MX" dirty="0">
                <a:solidFill>
                  <a:schemeClr val="accent1">
                    <a:lumMod val="75000"/>
                  </a:schemeClr>
                </a:solidFill>
              </a:rPr>
              <a:t>De muy poco le sirve al ciudadano conocer información gubernamental que:</a:t>
            </a:r>
          </a:p>
          <a:p>
            <a:pPr lvl="1" algn="just"/>
            <a:r>
              <a:rPr lang="es-MX" dirty="0">
                <a:solidFill>
                  <a:schemeClr val="accent1">
                    <a:lumMod val="75000"/>
                  </a:schemeClr>
                </a:solidFill>
              </a:rPr>
              <a:t>No es sustantiva (acerca de quién, cómo, por qué se toman las decisiones públicas y sus consecuencias).</a:t>
            </a:r>
          </a:p>
          <a:p>
            <a:pPr lvl="1" algn="just"/>
            <a:r>
              <a:rPr lang="es-MX" dirty="0">
                <a:solidFill>
                  <a:schemeClr val="accent1">
                    <a:lumMod val="75000"/>
                  </a:schemeClr>
                </a:solidFill>
              </a:rPr>
              <a:t>No se vincula complementariamente a procesos de rendición de cuentas. </a:t>
            </a:r>
          </a:p>
          <a:p>
            <a:pPr lvl="1" algn="just"/>
            <a:r>
              <a:rPr lang="es-MX" dirty="0">
                <a:solidFill>
                  <a:schemeClr val="accent1">
                    <a:lumMod val="75000"/>
                  </a:schemeClr>
                </a:solidFill>
              </a:rPr>
              <a:t>Es proporcionada de forma unidireccional y no cataliza el diálogo y una retroalimentación del ciudadano al gobierno. </a:t>
            </a:r>
          </a:p>
          <a:p>
            <a:pPr lvl="1" algn="just"/>
            <a:r>
              <a:rPr lang="es-MX" dirty="0">
                <a:solidFill>
                  <a:schemeClr val="accent1">
                    <a:lumMod val="75000"/>
                  </a:schemeClr>
                </a:solidFill>
              </a:rPr>
              <a:t>Es proporcionada en un lenguaje complejo, sólo asequible para un grupo de especialistas en la materia. </a:t>
            </a:r>
          </a:p>
          <a:p>
            <a:pPr lvl="1" algn="just"/>
            <a:r>
              <a:rPr lang="es-MX" dirty="0">
                <a:solidFill>
                  <a:schemeClr val="accent1">
                    <a:lumMod val="75000"/>
                  </a:schemeClr>
                </a:solidFill>
              </a:rPr>
              <a:t>No es proporcionada de forma oportuna.</a:t>
            </a:r>
          </a:p>
          <a:p>
            <a:pPr lvl="1" algn="just"/>
            <a:r>
              <a:rPr lang="es-MX" dirty="0">
                <a:solidFill>
                  <a:schemeClr val="accent1">
                    <a:lumMod val="75000"/>
                  </a:schemeClr>
                </a:solidFill>
              </a:rPr>
              <a:t>Es proporcionada en formatos de difícil acceso y uso por parte de los usuarios. </a:t>
            </a:r>
          </a:p>
          <a:p>
            <a:pPr lvl="1" algn="just"/>
            <a:r>
              <a:rPr lang="es-MX" dirty="0">
                <a:solidFill>
                  <a:schemeClr val="accent1">
                    <a:lumMod val="75000"/>
                  </a:schemeClr>
                </a:solidFill>
              </a:rPr>
              <a:t>Carece de valor para ser aprovechada en las actividades cotidianas de los ciudadanos. </a:t>
            </a:r>
          </a:p>
          <a:p>
            <a:pPr algn="just"/>
            <a:endParaRPr lang="es-MX" sz="2400" dirty="0">
              <a:solidFill>
                <a:schemeClr val="accent1">
                  <a:lumMod val="75000"/>
                </a:schemeClr>
              </a:solidFill>
            </a:endParaRPr>
          </a:p>
          <a:p>
            <a:pPr algn="just"/>
            <a:endParaRPr lang="es-MX" dirty="0"/>
          </a:p>
        </p:txBody>
      </p:sp>
    </p:spTree>
    <p:extLst>
      <p:ext uri="{BB962C8B-B14F-4D97-AF65-F5344CB8AC3E}">
        <p14:creationId xmlns:p14="http://schemas.microsoft.com/office/powerpoint/2010/main" val="220364520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A52DDE-C9E0-4CA4-BFB2-32A2A2D247C9}"/>
              </a:ext>
            </a:extLst>
          </p:cNvPr>
          <p:cNvSpPr>
            <a:spLocks noGrp="1"/>
          </p:cNvSpPr>
          <p:nvPr>
            <p:ph type="title"/>
          </p:nvPr>
        </p:nvSpPr>
        <p:spPr/>
        <p:txBody>
          <a:bodyPr/>
          <a:lstStyle/>
          <a:p>
            <a:r>
              <a:rPr lang="es-MX" dirty="0"/>
              <a:t>Transparencia proactiva y GA</a:t>
            </a:r>
          </a:p>
        </p:txBody>
      </p:sp>
      <p:sp>
        <p:nvSpPr>
          <p:cNvPr id="3" name="Marcador de contenido 2">
            <a:extLst>
              <a:ext uri="{FF2B5EF4-FFF2-40B4-BE49-F238E27FC236}">
                <a16:creationId xmlns:a16="http://schemas.microsoft.com/office/drawing/2014/main" id="{F98108B9-0233-4047-B77E-E1F1382C45D2}"/>
              </a:ext>
            </a:extLst>
          </p:cNvPr>
          <p:cNvSpPr>
            <a:spLocks noGrp="1"/>
          </p:cNvSpPr>
          <p:nvPr>
            <p:ph idx="1"/>
          </p:nvPr>
        </p:nvSpPr>
        <p:spPr/>
        <p:txBody>
          <a:bodyPr>
            <a:normAutofit/>
          </a:bodyPr>
          <a:lstStyle/>
          <a:p>
            <a:pPr algn="just"/>
            <a:r>
              <a:rPr lang="es-MX" sz="2400" dirty="0">
                <a:solidFill>
                  <a:schemeClr val="accent1">
                    <a:lumMod val="75000"/>
                  </a:schemeClr>
                </a:solidFill>
              </a:rPr>
              <a:t>Gobierno abierto como modelo relacional y paradigma de gobernanza:</a:t>
            </a:r>
          </a:p>
          <a:p>
            <a:pPr lvl="1" algn="just"/>
            <a:r>
              <a:rPr lang="es-MX" sz="2400" dirty="0">
                <a:solidFill>
                  <a:schemeClr val="accent1">
                    <a:lumMod val="75000"/>
                  </a:schemeClr>
                </a:solidFill>
              </a:rPr>
              <a:t>Es un tipo emergente de organización del sector público. Es un gobierno que abre sus puertas al mundo y </a:t>
            </a:r>
            <a:r>
              <a:rPr lang="es-MX" sz="2400" dirty="0" err="1">
                <a:solidFill>
                  <a:schemeClr val="accent1">
                    <a:lumMod val="75000"/>
                  </a:schemeClr>
                </a:solidFill>
              </a:rPr>
              <a:t>co-innova</a:t>
            </a:r>
            <a:r>
              <a:rPr lang="es-MX" sz="2400" dirty="0">
                <a:solidFill>
                  <a:schemeClr val="accent1">
                    <a:lumMod val="75000"/>
                  </a:schemeClr>
                </a:solidFill>
              </a:rPr>
              <a:t> con todos, especialmente con los ciudadanos. </a:t>
            </a:r>
          </a:p>
          <a:p>
            <a:pPr lvl="1" algn="just"/>
            <a:r>
              <a:rPr lang="es-MX" sz="2400" dirty="0">
                <a:solidFill>
                  <a:schemeClr val="accent1">
                    <a:lumMod val="75000"/>
                  </a:schemeClr>
                </a:solidFill>
              </a:rPr>
              <a:t>Un nuevo paradigma y modelo de relación entre los gobernantes, las administraciones y la sociedad: transparente, multidireccional, colaborativo y orientado a la participación de los ciudadanos tanto en el seguimiento como en la toma de decisiones públicas. </a:t>
            </a:r>
          </a:p>
          <a:p>
            <a:pPr algn="just"/>
            <a:endParaRPr lang="es-MX" sz="2400" dirty="0">
              <a:solidFill>
                <a:schemeClr val="accent1">
                  <a:lumMod val="75000"/>
                </a:schemeClr>
              </a:solidFill>
            </a:endParaRPr>
          </a:p>
          <a:p>
            <a:pPr algn="just"/>
            <a:endParaRPr lang="es-MX" dirty="0"/>
          </a:p>
        </p:txBody>
      </p:sp>
    </p:spTree>
    <p:extLst>
      <p:ext uri="{BB962C8B-B14F-4D97-AF65-F5344CB8AC3E}">
        <p14:creationId xmlns:p14="http://schemas.microsoft.com/office/powerpoint/2010/main" val="95968861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A52DDE-C9E0-4CA4-BFB2-32A2A2D247C9}"/>
              </a:ext>
            </a:extLst>
          </p:cNvPr>
          <p:cNvSpPr>
            <a:spLocks noGrp="1"/>
          </p:cNvSpPr>
          <p:nvPr>
            <p:ph type="title"/>
          </p:nvPr>
        </p:nvSpPr>
        <p:spPr/>
        <p:txBody>
          <a:bodyPr/>
          <a:lstStyle/>
          <a:p>
            <a:r>
              <a:rPr lang="es-MX" dirty="0"/>
              <a:t>Transparencia proactiva y GA</a:t>
            </a:r>
          </a:p>
        </p:txBody>
      </p:sp>
      <p:sp>
        <p:nvSpPr>
          <p:cNvPr id="3" name="Marcador de contenido 2">
            <a:extLst>
              <a:ext uri="{FF2B5EF4-FFF2-40B4-BE49-F238E27FC236}">
                <a16:creationId xmlns:a16="http://schemas.microsoft.com/office/drawing/2014/main" id="{F98108B9-0233-4047-B77E-E1F1382C45D2}"/>
              </a:ext>
            </a:extLst>
          </p:cNvPr>
          <p:cNvSpPr>
            <a:spLocks noGrp="1"/>
          </p:cNvSpPr>
          <p:nvPr>
            <p:ph idx="1"/>
          </p:nvPr>
        </p:nvSpPr>
        <p:spPr/>
        <p:txBody>
          <a:bodyPr>
            <a:normAutofit lnSpcReduction="10000"/>
          </a:bodyPr>
          <a:lstStyle/>
          <a:p>
            <a:pPr algn="just"/>
            <a:r>
              <a:rPr lang="es-MX" sz="2400" dirty="0">
                <a:solidFill>
                  <a:schemeClr val="accent1">
                    <a:lumMod val="75000"/>
                  </a:schemeClr>
                </a:solidFill>
              </a:rPr>
              <a:t>Gobierno abierto como modelo relacional y paradigma de gobernanza:</a:t>
            </a:r>
          </a:p>
          <a:p>
            <a:pPr lvl="1" algn="just"/>
            <a:r>
              <a:rPr lang="es-MX" sz="2400" dirty="0">
                <a:solidFill>
                  <a:schemeClr val="accent1">
                    <a:lumMod val="75000"/>
                  </a:schemeClr>
                </a:solidFill>
              </a:rPr>
              <a:t>GA es un modo de interacción sociopolítica, basado en la transparencia, la rendición de cuentas, la participación y la colaboración, que instaura una manera de gobernar más dialogante, con mayor equilibrio entre el poder de los gobiernos y de los gobernados, al tiempo que reconoce a la ciudadanía un papel corresponsable. Los fines pretendidos son la mejora en la toma de decisiones y la implicación de los ciudadanos en la gestión de lo público, a través de un aumento del conocimiento y de la puesta en marcha de la innovación pública. </a:t>
            </a:r>
          </a:p>
          <a:p>
            <a:pPr algn="just"/>
            <a:endParaRPr lang="es-MX" sz="2400" dirty="0">
              <a:solidFill>
                <a:schemeClr val="accent1">
                  <a:lumMod val="75000"/>
                </a:schemeClr>
              </a:solidFill>
            </a:endParaRPr>
          </a:p>
          <a:p>
            <a:pPr algn="just"/>
            <a:endParaRPr lang="es-MX" dirty="0"/>
          </a:p>
        </p:txBody>
      </p:sp>
    </p:spTree>
    <p:extLst>
      <p:ext uri="{BB962C8B-B14F-4D97-AF65-F5344CB8AC3E}">
        <p14:creationId xmlns:p14="http://schemas.microsoft.com/office/powerpoint/2010/main" val="211184901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A52DDE-C9E0-4CA4-BFB2-32A2A2D247C9}"/>
              </a:ext>
            </a:extLst>
          </p:cNvPr>
          <p:cNvSpPr>
            <a:spLocks noGrp="1"/>
          </p:cNvSpPr>
          <p:nvPr>
            <p:ph type="title"/>
          </p:nvPr>
        </p:nvSpPr>
        <p:spPr/>
        <p:txBody>
          <a:bodyPr/>
          <a:lstStyle/>
          <a:p>
            <a:r>
              <a:rPr lang="es-MX" dirty="0"/>
              <a:t>Transparencia proactiva y GA</a:t>
            </a:r>
          </a:p>
        </p:txBody>
      </p:sp>
      <p:sp>
        <p:nvSpPr>
          <p:cNvPr id="3" name="Marcador de contenido 2">
            <a:extLst>
              <a:ext uri="{FF2B5EF4-FFF2-40B4-BE49-F238E27FC236}">
                <a16:creationId xmlns:a16="http://schemas.microsoft.com/office/drawing/2014/main" id="{F98108B9-0233-4047-B77E-E1F1382C45D2}"/>
              </a:ext>
            </a:extLst>
          </p:cNvPr>
          <p:cNvSpPr>
            <a:spLocks noGrp="1"/>
          </p:cNvSpPr>
          <p:nvPr>
            <p:ph idx="1"/>
          </p:nvPr>
        </p:nvSpPr>
        <p:spPr/>
        <p:txBody>
          <a:bodyPr>
            <a:normAutofit/>
          </a:bodyPr>
          <a:lstStyle/>
          <a:p>
            <a:pPr algn="just"/>
            <a:r>
              <a:rPr lang="es-MX" sz="2800" dirty="0">
                <a:solidFill>
                  <a:schemeClr val="accent1">
                    <a:lumMod val="75000"/>
                  </a:schemeClr>
                </a:solidFill>
              </a:rPr>
              <a:t>Gobierno abierto como medio o estrategia gubernamental:</a:t>
            </a:r>
          </a:p>
          <a:p>
            <a:pPr lvl="1" algn="just"/>
            <a:r>
              <a:rPr lang="es-MX" sz="2800" dirty="0">
                <a:solidFill>
                  <a:schemeClr val="accent1">
                    <a:lumMod val="75000"/>
                  </a:schemeClr>
                </a:solidFill>
              </a:rPr>
              <a:t>GA fundado en tres características relevantes:</a:t>
            </a:r>
          </a:p>
          <a:p>
            <a:pPr lvl="2" algn="just"/>
            <a:r>
              <a:rPr lang="es-MX" sz="2400" dirty="0">
                <a:solidFill>
                  <a:schemeClr val="accent1">
                    <a:lumMod val="75000"/>
                  </a:schemeClr>
                </a:solidFill>
              </a:rPr>
              <a:t>Transparencia: que las acciones y los individuos responsables de las mismas estén bajo el escrutinio público y puedan ser impugnadas. </a:t>
            </a:r>
          </a:p>
          <a:p>
            <a:pPr lvl="2" algn="just"/>
            <a:r>
              <a:rPr lang="es-MX" sz="2400" dirty="0">
                <a:solidFill>
                  <a:schemeClr val="accent1">
                    <a:lumMod val="75000"/>
                  </a:schemeClr>
                </a:solidFill>
              </a:rPr>
              <a:t>Accesibilidad: que los servicios públicos y la información sobre los mismos sean fácilmente accesibles por los ciudadanos. </a:t>
            </a:r>
          </a:p>
          <a:p>
            <a:pPr lvl="2" algn="just"/>
            <a:r>
              <a:rPr lang="es-MX" sz="2400" dirty="0">
                <a:solidFill>
                  <a:schemeClr val="accent1">
                    <a:lumMod val="75000"/>
                  </a:schemeClr>
                </a:solidFill>
              </a:rPr>
              <a:t>Receptividad: que sea capaz de responder a nuevas demandas, ideas y necesidades. </a:t>
            </a:r>
          </a:p>
          <a:p>
            <a:pPr algn="just"/>
            <a:endParaRPr lang="es-MX" sz="2400" dirty="0">
              <a:solidFill>
                <a:schemeClr val="accent1">
                  <a:lumMod val="75000"/>
                </a:schemeClr>
              </a:solidFill>
            </a:endParaRPr>
          </a:p>
          <a:p>
            <a:pPr algn="just"/>
            <a:endParaRPr lang="es-MX" dirty="0"/>
          </a:p>
        </p:txBody>
      </p:sp>
    </p:spTree>
    <p:extLst>
      <p:ext uri="{BB962C8B-B14F-4D97-AF65-F5344CB8AC3E}">
        <p14:creationId xmlns:p14="http://schemas.microsoft.com/office/powerpoint/2010/main" val="222367780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A52DDE-C9E0-4CA4-BFB2-32A2A2D247C9}"/>
              </a:ext>
            </a:extLst>
          </p:cNvPr>
          <p:cNvSpPr>
            <a:spLocks noGrp="1"/>
          </p:cNvSpPr>
          <p:nvPr>
            <p:ph type="title"/>
          </p:nvPr>
        </p:nvSpPr>
        <p:spPr/>
        <p:txBody>
          <a:bodyPr/>
          <a:lstStyle/>
          <a:p>
            <a:r>
              <a:rPr lang="es-MX" dirty="0"/>
              <a:t>Transparencia proactiva y GA</a:t>
            </a:r>
          </a:p>
        </p:txBody>
      </p:sp>
      <p:sp>
        <p:nvSpPr>
          <p:cNvPr id="3" name="Marcador de contenido 2">
            <a:extLst>
              <a:ext uri="{FF2B5EF4-FFF2-40B4-BE49-F238E27FC236}">
                <a16:creationId xmlns:a16="http://schemas.microsoft.com/office/drawing/2014/main" id="{F98108B9-0233-4047-B77E-E1F1382C45D2}"/>
              </a:ext>
            </a:extLst>
          </p:cNvPr>
          <p:cNvSpPr>
            <a:spLocks noGrp="1"/>
          </p:cNvSpPr>
          <p:nvPr>
            <p:ph idx="1"/>
          </p:nvPr>
        </p:nvSpPr>
        <p:spPr/>
        <p:txBody>
          <a:bodyPr>
            <a:normAutofit/>
          </a:bodyPr>
          <a:lstStyle/>
          <a:p>
            <a:pPr algn="just"/>
            <a:r>
              <a:rPr lang="es-MX" dirty="0">
                <a:solidFill>
                  <a:schemeClr val="accent1">
                    <a:lumMod val="75000"/>
                  </a:schemeClr>
                </a:solidFill>
              </a:rPr>
              <a:t>Gobierno abierto como medio o estrategia gubernamental:</a:t>
            </a:r>
          </a:p>
          <a:p>
            <a:pPr lvl="1" algn="just"/>
            <a:r>
              <a:rPr lang="es-MX" dirty="0">
                <a:solidFill>
                  <a:schemeClr val="accent1">
                    <a:lumMod val="75000"/>
                  </a:schemeClr>
                </a:solidFill>
              </a:rPr>
              <a:t>GA es aquel que entabla una conversación constante con los ciudadanos, con el fin de oír lo que dicen y solicitan, que toma decisiones basadas en sus necesidades y preferencias, que facilita la colaboración de los ciudadanos y funcionarios en el desarrollo de los servicios que presta, que comunica todo lo que decide y hace de forma abierta y transparente. </a:t>
            </a:r>
          </a:p>
          <a:p>
            <a:pPr lvl="1" algn="just"/>
            <a:r>
              <a:rPr lang="es-MX" dirty="0">
                <a:solidFill>
                  <a:schemeClr val="accent1">
                    <a:lumMod val="75000"/>
                  </a:schemeClr>
                </a:solidFill>
              </a:rPr>
              <a:t>GA es una estrategia innovadora para cambiar cómo funciona el gobierno. Se logra mediante el uso de las redes de tecnología para conectar al público con el gobierno, usando datos abiertos. El resultado final son instituciones más eficaces y democracia más sólida. </a:t>
            </a:r>
          </a:p>
          <a:p>
            <a:pPr algn="just"/>
            <a:endParaRPr lang="es-MX" sz="2400" dirty="0">
              <a:solidFill>
                <a:schemeClr val="accent1">
                  <a:lumMod val="75000"/>
                </a:schemeClr>
              </a:solidFill>
            </a:endParaRPr>
          </a:p>
          <a:p>
            <a:pPr algn="just"/>
            <a:endParaRPr lang="es-MX" dirty="0"/>
          </a:p>
        </p:txBody>
      </p:sp>
    </p:spTree>
    <p:extLst>
      <p:ext uri="{BB962C8B-B14F-4D97-AF65-F5344CB8AC3E}">
        <p14:creationId xmlns:p14="http://schemas.microsoft.com/office/powerpoint/2010/main" val="313731567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A52DDE-C9E0-4CA4-BFB2-32A2A2D247C9}"/>
              </a:ext>
            </a:extLst>
          </p:cNvPr>
          <p:cNvSpPr>
            <a:spLocks noGrp="1"/>
          </p:cNvSpPr>
          <p:nvPr>
            <p:ph type="title"/>
          </p:nvPr>
        </p:nvSpPr>
        <p:spPr/>
        <p:txBody>
          <a:bodyPr/>
          <a:lstStyle/>
          <a:p>
            <a:r>
              <a:rPr lang="es-MX" dirty="0"/>
              <a:t>Transparencia proactiva y GA</a:t>
            </a:r>
          </a:p>
        </p:txBody>
      </p:sp>
      <p:sp>
        <p:nvSpPr>
          <p:cNvPr id="3" name="Marcador de contenido 2">
            <a:extLst>
              <a:ext uri="{FF2B5EF4-FFF2-40B4-BE49-F238E27FC236}">
                <a16:creationId xmlns:a16="http://schemas.microsoft.com/office/drawing/2014/main" id="{F98108B9-0233-4047-B77E-E1F1382C45D2}"/>
              </a:ext>
            </a:extLst>
          </p:cNvPr>
          <p:cNvSpPr>
            <a:spLocks noGrp="1"/>
          </p:cNvSpPr>
          <p:nvPr>
            <p:ph idx="1"/>
          </p:nvPr>
        </p:nvSpPr>
        <p:spPr/>
        <p:txBody>
          <a:bodyPr>
            <a:normAutofit fontScale="92500" lnSpcReduction="10000"/>
          </a:bodyPr>
          <a:lstStyle/>
          <a:p>
            <a:pPr algn="just"/>
            <a:r>
              <a:rPr lang="es-MX" dirty="0">
                <a:solidFill>
                  <a:schemeClr val="accent1">
                    <a:lumMod val="75000"/>
                  </a:schemeClr>
                </a:solidFill>
              </a:rPr>
              <a:t>Dos vertientes de acción:</a:t>
            </a:r>
          </a:p>
          <a:p>
            <a:pPr lvl="1" algn="just"/>
            <a:r>
              <a:rPr lang="es-MX" dirty="0">
                <a:solidFill>
                  <a:schemeClr val="accent1">
                    <a:lumMod val="75000"/>
                  </a:schemeClr>
                </a:solidFill>
              </a:rPr>
              <a:t>Transparencia proactiva respecto de la información propia de la dinámica administrativa de la institución: información contable, información sobre profesionalización, información sobre mecanismos de participación ciudadana, información sobre capacitación, información sobre coordinación interinstitucional con instancias dedicadas al combate a la corrupción, información sobre resultados institucionales y avances de las acciones institucionales de la EFS. </a:t>
            </a:r>
          </a:p>
          <a:p>
            <a:pPr lvl="1" algn="just"/>
            <a:r>
              <a:rPr lang="es-MX" dirty="0">
                <a:solidFill>
                  <a:schemeClr val="accent1">
                    <a:lumMod val="75000"/>
                  </a:schemeClr>
                </a:solidFill>
              </a:rPr>
              <a:t>Herramientas de gobierno abierto sobre el rol institucional de la EFS y el desempeño de sus atribuciones: información sobre los procesos y resultados de auditoría, información sobre vigilancia a gobiernos más allá de la auditoría, información sobre control interno, información sobre colaboración institucional con entes obligados, información sobre medios para participación en los procesos de articulación de planes anuales de auditoría, información sobre medios de denuncia. </a:t>
            </a:r>
          </a:p>
          <a:p>
            <a:pPr algn="just"/>
            <a:endParaRPr lang="es-MX" sz="2400" dirty="0">
              <a:solidFill>
                <a:schemeClr val="accent1">
                  <a:lumMod val="75000"/>
                </a:schemeClr>
              </a:solidFill>
            </a:endParaRPr>
          </a:p>
          <a:p>
            <a:pPr algn="just"/>
            <a:endParaRPr lang="es-MX" dirty="0"/>
          </a:p>
        </p:txBody>
      </p:sp>
    </p:spTree>
    <p:extLst>
      <p:ext uri="{BB962C8B-B14F-4D97-AF65-F5344CB8AC3E}">
        <p14:creationId xmlns:p14="http://schemas.microsoft.com/office/powerpoint/2010/main" val="330494884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A52DDE-C9E0-4CA4-BFB2-32A2A2D247C9}"/>
              </a:ext>
            </a:extLst>
          </p:cNvPr>
          <p:cNvSpPr>
            <a:spLocks noGrp="1"/>
          </p:cNvSpPr>
          <p:nvPr>
            <p:ph type="title"/>
          </p:nvPr>
        </p:nvSpPr>
        <p:spPr/>
        <p:txBody>
          <a:bodyPr/>
          <a:lstStyle/>
          <a:p>
            <a:r>
              <a:rPr lang="es-MX" dirty="0"/>
              <a:t>Transparencia proactiva y GA</a:t>
            </a:r>
          </a:p>
        </p:txBody>
      </p:sp>
      <p:sp>
        <p:nvSpPr>
          <p:cNvPr id="3" name="Marcador de contenido 2">
            <a:extLst>
              <a:ext uri="{FF2B5EF4-FFF2-40B4-BE49-F238E27FC236}">
                <a16:creationId xmlns:a16="http://schemas.microsoft.com/office/drawing/2014/main" id="{F98108B9-0233-4047-B77E-E1F1382C45D2}"/>
              </a:ext>
            </a:extLst>
          </p:cNvPr>
          <p:cNvSpPr>
            <a:spLocks noGrp="1"/>
          </p:cNvSpPr>
          <p:nvPr>
            <p:ph idx="1"/>
          </p:nvPr>
        </p:nvSpPr>
        <p:spPr/>
        <p:txBody>
          <a:bodyPr>
            <a:normAutofit fontScale="92500" lnSpcReduction="10000"/>
          </a:bodyPr>
          <a:lstStyle/>
          <a:p>
            <a:pPr algn="just"/>
            <a:r>
              <a:rPr lang="es-MX" dirty="0">
                <a:solidFill>
                  <a:schemeClr val="accent1">
                    <a:lumMod val="75000"/>
                  </a:schemeClr>
                </a:solidFill>
              </a:rPr>
              <a:t>Dos vertientes de acción:</a:t>
            </a:r>
          </a:p>
          <a:p>
            <a:pPr lvl="1" algn="just"/>
            <a:r>
              <a:rPr lang="es-MX" dirty="0">
                <a:solidFill>
                  <a:schemeClr val="accent1">
                    <a:lumMod val="75000"/>
                  </a:schemeClr>
                </a:solidFill>
              </a:rPr>
              <a:t>Transparencia proactiva respecto de la información propia de la dinámica administrativa de la institución: información contable, información sobre profesionalización, información sobre mecanismos de participación ciudadana, información sobre capacitación, información sobre coordinación interinstitucional con instancias dedicadas al combate a la corrupción, información sobre resultados institucionales y avances de las acciones institucionales de la EFS. </a:t>
            </a:r>
          </a:p>
          <a:p>
            <a:pPr lvl="1" algn="just"/>
            <a:r>
              <a:rPr lang="es-MX" dirty="0">
                <a:solidFill>
                  <a:schemeClr val="accent1">
                    <a:lumMod val="75000"/>
                  </a:schemeClr>
                </a:solidFill>
              </a:rPr>
              <a:t>Herramientas de gobierno abierto sobre el rol institucional de la EFS y el desempeño de sus atribuciones: información sobre los procesos y resultados de auditoría, información sobre vigilancia a gobiernos más allá de la auditoría, información sobre control interno, información sobre colaboración institucional con entes obligados, información sobre medios para participación en los procesos de articulación de planes anuales de auditoría, información sobre medios de denuncia. </a:t>
            </a:r>
          </a:p>
          <a:p>
            <a:pPr algn="just"/>
            <a:endParaRPr lang="es-MX" sz="2400" dirty="0">
              <a:solidFill>
                <a:schemeClr val="accent1">
                  <a:lumMod val="75000"/>
                </a:schemeClr>
              </a:solidFill>
            </a:endParaRPr>
          </a:p>
          <a:p>
            <a:pPr algn="just"/>
            <a:endParaRPr lang="es-MX" dirty="0"/>
          </a:p>
        </p:txBody>
      </p:sp>
    </p:spTree>
    <p:extLst>
      <p:ext uri="{BB962C8B-B14F-4D97-AF65-F5344CB8AC3E}">
        <p14:creationId xmlns:p14="http://schemas.microsoft.com/office/powerpoint/2010/main" val="284211371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A52DDE-C9E0-4CA4-BFB2-32A2A2D247C9}"/>
              </a:ext>
            </a:extLst>
          </p:cNvPr>
          <p:cNvSpPr>
            <a:spLocks noGrp="1"/>
          </p:cNvSpPr>
          <p:nvPr>
            <p:ph type="title"/>
          </p:nvPr>
        </p:nvSpPr>
        <p:spPr/>
        <p:txBody>
          <a:bodyPr/>
          <a:lstStyle/>
          <a:p>
            <a:r>
              <a:rPr lang="es-MX" dirty="0"/>
              <a:t>Transparencia proactiva y GA</a:t>
            </a:r>
          </a:p>
        </p:txBody>
      </p:sp>
      <p:sp>
        <p:nvSpPr>
          <p:cNvPr id="3" name="Marcador de contenido 2">
            <a:extLst>
              <a:ext uri="{FF2B5EF4-FFF2-40B4-BE49-F238E27FC236}">
                <a16:creationId xmlns:a16="http://schemas.microsoft.com/office/drawing/2014/main" id="{F98108B9-0233-4047-B77E-E1F1382C45D2}"/>
              </a:ext>
            </a:extLst>
          </p:cNvPr>
          <p:cNvSpPr>
            <a:spLocks noGrp="1"/>
          </p:cNvSpPr>
          <p:nvPr>
            <p:ph idx="1"/>
          </p:nvPr>
        </p:nvSpPr>
        <p:spPr/>
        <p:txBody>
          <a:bodyPr>
            <a:normAutofit fontScale="70000" lnSpcReduction="20000"/>
          </a:bodyPr>
          <a:lstStyle/>
          <a:p>
            <a:pPr algn="just"/>
            <a:r>
              <a:rPr lang="es-MX" sz="2400" dirty="0">
                <a:solidFill>
                  <a:schemeClr val="accent1">
                    <a:lumMod val="75000"/>
                  </a:schemeClr>
                </a:solidFill>
              </a:rPr>
              <a:t>Dos vertientes de acción:</a:t>
            </a:r>
          </a:p>
          <a:p>
            <a:pPr lvl="1" algn="just"/>
            <a:r>
              <a:rPr lang="es-MX" sz="2400" dirty="0">
                <a:solidFill>
                  <a:schemeClr val="accent1">
                    <a:lumMod val="75000"/>
                  </a:schemeClr>
                </a:solidFill>
              </a:rPr>
              <a:t>Transparencia proactiva respecto de la información propia de la dinámica administrativa de la institución: información contable, información sobre profesionalización, información sobre mecanismos de participación ciudadana, información sobre capacitación, información sobre coordinación interinstitucional con instancias dedicadas al combate a la corrupción, información sobre resultados institucionales y avances de las acciones institucionales de la EFS. </a:t>
            </a:r>
          </a:p>
          <a:p>
            <a:pPr marL="411480" lvl="1" indent="0" algn="just">
              <a:buNone/>
            </a:pPr>
            <a:r>
              <a:rPr lang="es-MX" sz="2400" dirty="0">
                <a:solidFill>
                  <a:schemeClr val="accent1">
                    <a:lumMod val="75000"/>
                  </a:schemeClr>
                </a:solidFill>
              </a:rPr>
              <a:t>Por ejemplo: </a:t>
            </a:r>
            <a:r>
              <a:rPr lang="es-MX" sz="2400" dirty="0">
                <a:hlinkClick r:id="rId2"/>
              </a:rPr>
              <a:t>https://mapyourtaxes.mo.gov/MAP/Portal/Default.aspx</a:t>
            </a:r>
            <a:endParaRPr lang="es-MX" sz="2400" dirty="0">
              <a:solidFill>
                <a:schemeClr val="accent1">
                  <a:lumMod val="75000"/>
                </a:schemeClr>
              </a:solidFill>
            </a:endParaRPr>
          </a:p>
          <a:p>
            <a:pPr lvl="1" algn="just"/>
            <a:r>
              <a:rPr lang="es-MX" sz="2400" dirty="0">
                <a:solidFill>
                  <a:schemeClr val="accent1">
                    <a:lumMod val="75000"/>
                  </a:schemeClr>
                </a:solidFill>
              </a:rPr>
              <a:t>Herramientas de gobierno abierto sobre el rol institucional de la EFS y el desempeño de sus atribuciones: información sobre los procesos y resultados de auditoría, información sobre vigilancia a gobiernos más allá de la auditoría, información sobre control interno, información sobre colaboración institucional con entes obligados, información sobre medios para participación en los procesos de articulación de planes anuales de auditoría, información sobre medios de denuncia. </a:t>
            </a:r>
          </a:p>
          <a:p>
            <a:pPr marL="411480" lvl="1" indent="0" algn="just">
              <a:buNone/>
            </a:pPr>
            <a:r>
              <a:rPr lang="es-MX" sz="2400" dirty="0">
                <a:solidFill>
                  <a:schemeClr val="accent1">
                    <a:lumMod val="75000"/>
                  </a:schemeClr>
                </a:solidFill>
              </a:rPr>
              <a:t>Por ejemplo: </a:t>
            </a:r>
            <a:r>
              <a:rPr lang="es-MX" sz="2400" dirty="0">
                <a:hlinkClick r:id="rId3"/>
              </a:rPr>
              <a:t>https://isaf.gob.mx/auditoria-en-tiempo-real-a-servicios-de-salud-de-sonora/</a:t>
            </a:r>
            <a:endParaRPr lang="es-MX" sz="2400" dirty="0">
              <a:solidFill>
                <a:schemeClr val="accent1">
                  <a:lumMod val="75000"/>
                </a:schemeClr>
              </a:solidFill>
            </a:endParaRPr>
          </a:p>
          <a:p>
            <a:pPr marL="114300" indent="0" algn="just">
              <a:buNone/>
            </a:pPr>
            <a:r>
              <a:rPr lang="es-MX" sz="2400" dirty="0">
                <a:hlinkClick r:id="rId4"/>
              </a:rPr>
              <a:t>http://sistemas.orfis.gob.mx/SIMVERP/</a:t>
            </a:r>
            <a:endParaRPr lang="es-MX" sz="2400" dirty="0">
              <a:solidFill>
                <a:schemeClr val="accent1">
                  <a:lumMod val="75000"/>
                </a:schemeClr>
              </a:solidFill>
            </a:endParaRPr>
          </a:p>
        </p:txBody>
      </p:sp>
    </p:spTree>
    <p:extLst>
      <p:ext uri="{BB962C8B-B14F-4D97-AF65-F5344CB8AC3E}">
        <p14:creationId xmlns:p14="http://schemas.microsoft.com/office/powerpoint/2010/main" val="1983440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Conceptos fundamentales</a:t>
            </a:r>
          </a:p>
        </p:txBody>
      </p:sp>
      <p:sp>
        <p:nvSpPr>
          <p:cNvPr id="3" name="Marcador de contenido 2"/>
          <p:cNvSpPr>
            <a:spLocks noGrp="1"/>
          </p:cNvSpPr>
          <p:nvPr>
            <p:ph idx="1"/>
          </p:nvPr>
        </p:nvSpPr>
        <p:spPr/>
        <p:txBody>
          <a:bodyPr/>
          <a:lstStyle/>
          <a:p>
            <a:pPr algn="just"/>
            <a:r>
              <a:rPr lang="es-MX" sz="2400" dirty="0"/>
              <a:t>Transparencia. Entendida como la posibilidad y facilidad de que actores internos y externos tengan acceso y capacidad de difundir información relevante para la evaluación del ejercicio institucional, en términos reglamentarios y operativos, así como en función de sus resultados de política pública. </a:t>
            </a:r>
          </a:p>
          <a:p>
            <a:pPr algn="just"/>
            <a:r>
              <a:rPr lang="es-MX" sz="2400" dirty="0"/>
              <a:t>Apertura gubernamental se puede analizar en varias dimensiones:</a:t>
            </a:r>
          </a:p>
          <a:p>
            <a:pPr lvl="1" algn="just"/>
            <a:r>
              <a:rPr lang="es-MX" sz="2400" dirty="0"/>
              <a:t>Marco legal;</a:t>
            </a:r>
          </a:p>
          <a:p>
            <a:pPr lvl="1" algn="just"/>
            <a:r>
              <a:rPr lang="es-MX" sz="2400" dirty="0"/>
              <a:t>Capacidades institucionales y comportamientos burocráticos rutinarios.</a:t>
            </a:r>
          </a:p>
          <a:p>
            <a:pPr algn="just"/>
            <a:endParaRPr lang="es-MX" dirty="0"/>
          </a:p>
          <a:p>
            <a:pPr algn="just"/>
            <a:endParaRPr lang="es-ES" dirty="0"/>
          </a:p>
        </p:txBody>
      </p:sp>
    </p:spTree>
    <p:extLst>
      <p:ext uri="{BB962C8B-B14F-4D97-AF65-F5344CB8AC3E}">
        <p14:creationId xmlns:p14="http://schemas.microsoft.com/office/powerpoint/2010/main" val="1864703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Conceptos fundamentales</a:t>
            </a:r>
          </a:p>
        </p:txBody>
      </p:sp>
      <p:sp>
        <p:nvSpPr>
          <p:cNvPr id="3" name="Marcador de contenido 2"/>
          <p:cNvSpPr>
            <a:spLocks noGrp="1"/>
          </p:cNvSpPr>
          <p:nvPr>
            <p:ph idx="1"/>
          </p:nvPr>
        </p:nvSpPr>
        <p:spPr/>
        <p:txBody>
          <a:bodyPr/>
          <a:lstStyle/>
          <a:p>
            <a:pPr algn="just"/>
            <a:r>
              <a:rPr lang="es-MX" sz="2400" dirty="0"/>
              <a:t>A. Roberts. Acceso a la información depende esencialmente de dos elementos:</a:t>
            </a:r>
          </a:p>
          <a:p>
            <a:pPr lvl="1" algn="just"/>
            <a:r>
              <a:rPr lang="es-MX" sz="2400" dirty="0"/>
              <a:t>Archivos bien organizados;</a:t>
            </a:r>
          </a:p>
          <a:p>
            <a:pPr lvl="1" algn="just"/>
            <a:r>
              <a:rPr lang="es-MX" sz="2400" dirty="0"/>
              <a:t>Servicio civil de carrera. </a:t>
            </a:r>
          </a:p>
          <a:p>
            <a:pPr algn="just"/>
            <a:r>
              <a:rPr lang="es-MX" sz="2400" dirty="0"/>
              <a:t>Respuesta a solicitudes de acceso a la información se sustenta en:</a:t>
            </a:r>
          </a:p>
          <a:p>
            <a:pPr lvl="1" algn="just"/>
            <a:r>
              <a:rPr lang="es-MX" sz="2400" dirty="0"/>
              <a:t>Rutinas bien establecidas para la gestión de documentos y su accesibilidad;</a:t>
            </a:r>
          </a:p>
          <a:p>
            <a:pPr lvl="1" algn="just"/>
            <a:r>
              <a:rPr lang="es-MX" sz="2400" dirty="0"/>
              <a:t>Inversión en recursos humanos, materiales, técnicos.</a:t>
            </a:r>
          </a:p>
          <a:p>
            <a:pPr algn="just"/>
            <a:endParaRPr lang="es-ES" dirty="0"/>
          </a:p>
        </p:txBody>
      </p:sp>
    </p:spTree>
    <p:extLst>
      <p:ext uri="{BB962C8B-B14F-4D97-AF65-F5344CB8AC3E}">
        <p14:creationId xmlns:p14="http://schemas.microsoft.com/office/powerpoint/2010/main" val="39077414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Conceptos fundamentales</a:t>
            </a:r>
          </a:p>
        </p:txBody>
      </p:sp>
      <p:sp>
        <p:nvSpPr>
          <p:cNvPr id="3" name="Marcador de contenido 2"/>
          <p:cNvSpPr>
            <a:spLocks noGrp="1"/>
          </p:cNvSpPr>
          <p:nvPr>
            <p:ph idx="1"/>
          </p:nvPr>
        </p:nvSpPr>
        <p:spPr/>
        <p:txBody>
          <a:bodyPr>
            <a:normAutofit lnSpcReduction="10000"/>
          </a:bodyPr>
          <a:lstStyle/>
          <a:p>
            <a:pPr algn="just"/>
            <a:r>
              <a:rPr lang="es-MX" sz="2400" dirty="0"/>
              <a:t>Transparencia vinculada con paradigma de la responsabilidad activa en el ejercicio de la función pública:</a:t>
            </a:r>
          </a:p>
          <a:p>
            <a:pPr lvl="1" algn="just"/>
            <a:r>
              <a:rPr lang="es-MX" sz="2400" i="1" dirty="0" err="1"/>
              <a:t>Whistle-blowing</a:t>
            </a:r>
            <a:r>
              <a:rPr lang="es-MX" sz="2400" i="1" dirty="0"/>
              <a:t>;</a:t>
            </a:r>
          </a:p>
          <a:p>
            <a:pPr lvl="1" algn="just"/>
            <a:r>
              <a:rPr lang="es-MX" sz="2400" dirty="0"/>
              <a:t>Políticas de protección permiten vincular insumos de información sobre malas prácticas con áreas e individuos específicos de la administración para la investigación y sanción. </a:t>
            </a:r>
          </a:p>
          <a:p>
            <a:pPr algn="just"/>
            <a:r>
              <a:rPr lang="es-MX" sz="2400" dirty="0"/>
              <a:t>Publicidad de la información gubernamental va más allá de la transparencia. Es decir, requiere de voluntad y capacidad de los actores externos para poner atención en los abusos/malas prácticas/hechos deshonestos cuando son detectados. </a:t>
            </a:r>
          </a:p>
          <a:p>
            <a:pPr algn="just"/>
            <a:endParaRPr lang="es-ES" dirty="0"/>
          </a:p>
        </p:txBody>
      </p:sp>
    </p:spTree>
    <p:extLst>
      <p:ext uri="{BB962C8B-B14F-4D97-AF65-F5344CB8AC3E}">
        <p14:creationId xmlns:p14="http://schemas.microsoft.com/office/powerpoint/2010/main" val="3008978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Conceptos fundamentales</a:t>
            </a:r>
          </a:p>
        </p:txBody>
      </p:sp>
      <p:sp>
        <p:nvSpPr>
          <p:cNvPr id="3" name="Marcador de contenido 2"/>
          <p:cNvSpPr>
            <a:spLocks noGrp="1"/>
          </p:cNvSpPr>
          <p:nvPr>
            <p:ph idx="1"/>
          </p:nvPr>
        </p:nvSpPr>
        <p:spPr/>
        <p:txBody>
          <a:bodyPr>
            <a:normAutofit/>
          </a:bodyPr>
          <a:lstStyle/>
          <a:p>
            <a:pPr algn="just"/>
            <a:r>
              <a:rPr lang="es-MX" sz="2400" dirty="0"/>
              <a:t>Publicidad de la información vinculada con la competencia en el mercado de información y la libertad de prensa. Mayor probabilidad de que los actores externos sean más efectivos en identificar y denunciar la corrupción. </a:t>
            </a:r>
          </a:p>
          <a:p>
            <a:pPr algn="just"/>
            <a:r>
              <a:rPr lang="es-ES" sz="2400" dirty="0"/>
              <a:t>El acceso a la información es, a la vez, una garantía de que la transparencia no tendrá como límite la discrecionalidad de los funcionarios públicos. Se puede establecer una segunda relación conceptual: aquella que coloca a la transparencia como uno de los elementos necesarios para que se materialice la rendición de cuentas.</a:t>
            </a:r>
            <a:r>
              <a:rPr lang="es-MX" sz="2400" dirty="0"/>
              <a:t> </a:t>
            </a:r>
          </a:p>
          <a:p>
            <a:pPr algn="just"/>
            <a:endParaRPr lang="es-ES" dirty="0"/>
          </a:p>
        </p:txBody>
      </p:sp>
    </p:spTree>
    <p:extLst>
      <p:ext uri="{BB962C8B-B14F-4D97-AF65-F5344CB8AC3E}">
        <p14:creationId xmlns:p14="http://schemas.microsoft.com/office/powerpoint/2010/main" val="33259730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Rojo naranja">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Crepúsculo">
      <a:majorFont>
        <a:latin typeface="Corbel"/>
        <a:ea typeface=""/>
        <a:cs typeface=""/>
        <a:font script="Jpan" typeface="ヒラギノ角ゴ Pro W3"/>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ヒラギノ角ゴ Pro W3"/>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Adyacencia.thmx</Template>
  <TotalTime>115</TotalTime>
  <Words>6021</Words>
  <Application>Microsoft Macintosh PowerPoint</Application>
  <PresentationFormat>Presentación en pantalla (4:3)</PresentationFormat>
  <Paragraphs>260</Paragraphs>
  <Slides>59</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59</vt:i4>
      </vt:variant>
    </vt:vector>
  </HeadingPairs>
  <TitlesOfParts>
    <vt:vector size="62" baseType="lpstr">
      <vt:lpstr>Arial</vt:lpstr>
      <vt:lpstr>Corbel</vt:lpstr>
      <vt:lpstr>Adjacency</vt:lpstr>
      <vt:lpstr>Transparencia y Rendición de cuentas, ¿por qué importan para el combate a la corrupción?</vt:lpstr>
      <vt:lpstr>Conceptos fundamentales</vt:lpstr>
      <vt:lpstr>Conceptos fundamentales</vt:lpstr>
      <vt:lpstr>Conceptos fundamentales</vt:lpstr>
      <vt:lpstr>Conceptos fundamentales</vt:lpstr>
      <vt:lpstr>Conceptos fundamentales</vt:lpstr>
      <vt:lpstr>Conceptos fundamentales</vt:lpstr>
      <vt:lpstr>Conceptos fundamentales</vt:lpstr>
      <vt:lpstr>Conceptos fundamentales</vt:lpstr>
      <vt:lpstr>Conceptos fundamentales</vt:lpstr>
      <vt:lpstr>Conceptos fundamentales</vt:lpstr>
      <vt:lpstr>Vertiente 1: obligaciones de transparencia</vt:lpstr>
      <vt:lpstr>Obligaciones de transparencia</vt:lpstr>
      <vt:lpstr>Obligaciones de transparencia</vt:lpstr>
      <vt:lpstr>Obligaciones de transparencia</vt:lpstr>
      <vt:lpstr>Obligaciones de transparencia</vt:lpstr>
      <vt:lpstr>Obligaciones de transparencia</vt:lpstr>
      <vt:lpstr>Obligaciones de transparencia</vt:lpstr>
      <vt:lpstr>Obligaciones de transparencia</vt:lpstr>
      <vt:lpstr>Obligaciones de transparencia</vt:lpstr>
      <vt:lpstr>Obligaciones de transparencia</vt:lpstr>
      <vt:lpstr>Obligaciones de transparencia</vt:lpstr>
      <vt:lpstr>Obligaciones de transparencia</vt:lpstr>
      <vt:lpstr>Obligaciones de transparencia</vt:lpstr>
      <vt:lpstr>Obligaciones de transparencia</vt:lpstr>
      <vt:lpstr>Obligaciones de transparencia</vt:lpstr>
      <vt:lpstr>Obligaciones de transparencia</vt:lpstr>
      <vt:lpstr>Obligaciones de transparencia</vt:lpstr>
      <vt:lpstr>Obligaciones de transparencia</vt:lpstr>
      <vt:lpstr>Obligaciones de transparencia</vt:lpstr>
      <vt:lpstr>Vertiente 2: Portal web</vt:lpstr>
      <vt:lpstr>Portal Web</vt:lpstr>
      <vt:lpstr>Portal Web</vt:lpstr>
      <vt:lpstr>Portal Web: Estrategia Digital</vt:lpstr>
      <vt:lpstr>Portal Web: Estrategia Digital</vt:lpstr>
      <vt:lpstr>Portal Web: Estrategia Digital</vt:lpstr>
      <vt:lpstr>Portal Web: Estrategia Digital</vt:lpstr>
      <vt:lpstr>Portal Web: Estrategia Digital</vt:lpstr>
      <vt:lpstr>Portal Web: Estrategia Digital</vt:lpstr>
      <vt:lpstr>Vertiente 3: transparencia proactiva y herramientas de gobierno abierto</vt:lpstr>
      <vt:lpstr>Transparencia proactiva y GA</vt:lpstr>
      <vt:lpstr>Transparencia proactiva y GA</vt:lpstr>
      <vt:lpstr>Transparencia proactiva y GA</vt:lpstr>
      <vt:lpstr>Transparencia proactiva y GA</vt:lpstr>
      <vt:lpstr>Transparencia proactiva y GA</vt:lpstr>
      <vt:lpstr>Transparencia proactiva y GA</vt:lpstr>
      <vt:lpstr>Transparencia proactiva y GA</vt:lpstr>
      <vt:lpstr>Transparencia proactiva y GA</vt:lpstr>
      <vt:lpstr>Transparencia proactiva y GA</vt:lpstr>
      <vt:lpstr>Transparencia proactiva y GA</vt:lpstr>
      <vt:lpstr>Transparencia proactiva y GA</vt:lpstr>
      <vt:lpstr>Transparencia proactiva y GA</vt:lpstr>
      <vt:lpstr>Transparencia proactiva y GA</vt:lpstr>
      <vt:lpstr>Transparencia proactiva y GA</vt:lpstr>
      <vt:lpstr>Transparencia proactiva y GA</vt:lpstr>
      <vt:lpstr>Transparencia proactiva y GA</vt:lpstr>
      <vt:lpstr>Transparencia proactiva y GA</vt:lpstr>
      <vt:lpstr>Transparencia proactiva y GA</vt:lpstr>
      <vt:lpstr>Transparencia proactiva y GA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Política de transparencia, proactividad y fiscalización</dc:title>
  <dc:creator>Jaime Hernández Colorado</dc:creator>
  <cp:lastModifiedBy>Microsoft Office User</cp:lastModifiedBy>
  <cp:revision>13</cp:revision>
  <dcterms:created xsi:type="dcterms:W3CDTF">2020-05-14T19:24:14Z</dcterms:created>
  <dcterms:modified xsi:type="dcterms:W3CDTF">2020-09-14T04:51:38Z</dcterms:modified>
</cp:coreProperties>
</file>