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62" r:id="rId6"/>
    <p:sldId id="282" r:id="rId7"/>
    <p:sldId id="264" r:id="rId8"/>
    <p:sldId id="265" r:id="rId9"/>
    <p:sldId id="266" r:id="rId10"/>
    <p:sldId id="283" r:id="rId11"/>
    <p:sldId id="268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78" r:id="rId22"/>
    <p:sldId id="279" r:id="rId23"/>
    <p:sldId id="286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20A062-C75C-4798-A050-480AD267E074}">
  <a:tblStyle styleId="{EA20A062-C75C-4798-A050-480AD267E0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6a86ec594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6a86ec594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6a86ec594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6a86ec594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6a86ec594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6a86ec594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6a86ec594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6a86ec594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6a86ec594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6a86ec594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6a86ec594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6a86ec594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6a86ec594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6a86ec594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6a86ec594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6a86ec594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6a86ec594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6a86ec594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6a86ec594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6a86ec594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6a86ec5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6a86ec59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6a86ec594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6a86ec594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6a86ec594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6a86ec594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a86ec594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6a86ec594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6a86ec594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6a86ec594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6a86ec59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6a86ec594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dobe.ly/2Zvppa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dobe.ly/3bU59nV" TargetMode="External"/><Relationship Id="rId4" Type="http://schemas.openxmlformats.org/officeDocument/2006/relationships/hyperlink" Target="https://adobe.ly/33ot4r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dobe.ly/3mccyn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dobe.ly/2RnaSs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bautista@iteso.m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8477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400">
                <a:solidFill>
                  <a:schemeClr val="accent1"/>
                </a:solidFill>
              </a:rPr>
              <a:t>Rendición de cuentas para la vigilancia ciudadana en la crisis por Covid</a:t>
            </a:r>
            <a:endParaRPr sz="3400">
              <a:solidFill>
                <a:schemeClr val="accent1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56245"/>
            <a:ext cx="53613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accent1"/>
                </a:solidFill>
              </a:rPr>
              <a:t>José Bautista Farías</a:t>
            </a:r>
            <a:endParaRPr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accent1"/>
                </a:solidFill>
              </a:rPr>
              <a:t>Septiembre 2020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Resultados de transparencia proactiva de las capitales sobre Covid-19 </a:t>
            </a:r>
            <a:b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accent1">
                    <a:lumMod val="50000"/>
                  </a:schemeClr>
                </a:solidFill>
              </a:rPr>
              <a:t>Cimtra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Mayo/ 2019</a:t>
            </a:r>
            <a:endParaRPr lang="es-MX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4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328025" y="4466050"/>
            <a:ext cx="7415100" cy="4317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dirty="0"/>
              <a:t>Fuente: Evaluación de transparencia de capitales Covid-19. </a:t>
            </a:r>
            <a:r>
              <a:rPr lang="es-419" sz="1600" dirty="0" err="1"/>
              <a:t>Cimtra</a:t>
            </a:r>
            <a:r>
              <a:rPr lang="es-419" sz="1600" dirty="0"/>
              <a:t>, jun/2020</a:t>
            </a:r>
            <a:endParaRPr sz="1600" dirty="0"/>
          </a:p>
        </p:txBody>
      </p:sp>
      <p:graphicFrame>
        <p:nvGraphicFramePr>
          <p:cNvPr id="204" name="Google Shape;204;p25"/>
          <p:cNvGraphicFramePr/>
          <p:nvPr>
            <p:extLst>
              <p:ext uri="{D42A27DB-BD31-4B8C-83A1-F6EECF244321}">
                <p14:modId xmlns:p14="http://schemas.microsoft.com/office/powerpoint/2010/main" val="4034127445"/>
              </p:ext>
            </p:extLst>
          </p:nvPr>
        </p:nvGraphicFramePr>
        <p:xfrm>
          <a:off x="328025" y="275290"/>
          <a:ext cx="8532197" cy="4190760"/>
        </p:xfrm>
        <a:graphic>
          <a:graphicData uri="http://schemas.openxmlformats.org/drawingml/2006/table">
            <a:tbl>
              <a:tblPr>
                <a:noFill/>
                <a:tableStyleId>{EA20A062-C75C-4798-A050-480AD267E074}</a:tableStyleId>
              </a:tblPr>
              <a:tblGrid>
                <a:gridCol w="310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 b="1" dirty="0" smtClean="0"/>
                        <a:t>Capital </a:t>
                      </a:r>
                      <a:r>
                        <a:rPr lang="es-419" sz="1700" b="1" dirty="0"/>
                        <a:t>/ Estado</a:t>
                      </a:r>
                      <a:endParaRPr sz="1700" b="1" dirty="0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 b="1"/>
                        <a:t>Calificación</a:t>
                      </a:r>
                      <a:endParaRPr sz="1700" b="1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700" b="1" dirty="0"/>
                        <a:t>Lugar</a:t>
                      </a:r>
                      <a:endParaRPr sz="1700" b="1" dirty="0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Colima, Col</a:t>
                      </a:r>
                      <a:r>
                        <a:rPr lang="es-419" sz="1800" dirty="0" smtClean="0"/>
                        <a:t>./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 smtClean="0"/>
                        <a:t>Mérida</a:t>
                      </a:r>
                      <a:r>
                        <a:rPr lang="es-419" sz="1800" dirty="0"/>
                        <a:t>, </a:t>
                      </a:r>
                      <a:r>
                        <a:rPr lang="es-419" sz="1800" dirty="0" err="1"/>
                        <a:t>Yuc</a:t>
                      </a:r>
                      <a:r>
                        <a:rPr lang="es-419" sz="1800" dirty="0"/>
                        <a:t>.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100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1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Xalapa, Ver.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90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2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 smtClean="0"/>
                        <a:t>Ciudad </a:t>
                      </a:r>
                      <a:r>
                        <a:rPr lang="es-419" sz="1800" dirty="0"/>
                        <a:t>de México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87.5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3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Campeche, Q.R./ </a:t>
                      </a:r>
                      <a:endParaRPr lang="es-419" sz="18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 smtClean="0"/>
                        <a:t>Guadalajara</a:t>
                      </a:r>
                      <a:r>
                        <a:rPr lang="es-419" sz="1800" dirty="0"/>
                        <a:t>, Jal.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81.3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4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Aguascalientes, Ags.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78.1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5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Oaxaca, Oax.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71.3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6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Hermosillo, Son.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68.8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/>
                        <a:t>7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9759" t="20859" r="15311" b="6364"/>
          <a:stretch/>
        </p:blipFill>
        <p:spPr bwMode="auto">
          <a:xfrm>
            <a:off x="0" y="94594"/>
            <a:ext cx="9144000" cy="5223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827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6374" cy="494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563025" y="1315575"/>
            <a:ext cx="8182200" cy="3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419" sz="1600" b="1" dirty="0"/>
              <a:t>El promedio de calificación fue de 38.5 / 100.</a:t>
            </a:r>
            <a:endParaRPr sz="1600" b="1" dirty="0"/>
          </a:p>
          <a:p>
            <a:pPr marL="285750" indent="-285750">
              <a:spcBef>
                <a:spcPts val="1600"/>
              </a:spcBef>
            </a:pPr>
            <a:r>
              <a:rPr lang="es-419" sz="1600" dirty="0"/>
              <a:t>24 de 32 capitales no rinde cuentas de forma proactiva sobre los recursos utilizados.</a:t>
            </a:r>
            <a:endParaRPr sz="1600" dirty="0"/>
          </a:p>
          <a:p>
            <a:pPr marL="285750" indent="-285750">
              <a:spcBef>
                <a:spcPts val="1600"/>
              </a:spcBef>
            </a:pPr>
            <a:r>
              <a:rPr lang="es-419" sz="1600" dirty="0"/>
              <a:t>No se encontró evidencia de que en los sitios web de las capitales se publique información accesible sobre: </a:t>
            </a:r>
            <a:r>
              <a:rPr lang="es-419" sz="1600" dirty="0" smtClean="0"/>
              <a:t>contratación de gastos, </a:t>
            </a:r>
            <a:r>
              <a:rPr lang="es-419" sz="1600" dirty="0"/>
              <a:t>compras y </a:t>
            </a:r>
            <a:r>
              <a:rPr lang="es-419" sz="1600" dirty="0" smtClean="0"/>
              <a:t>padrón </a:t>
            </a:r>
            <a:r>
              <a:rPr lang="es-419" sz="1600" dirty="0"/>
              <a:t>de beneficiarios. </a:t>
            </a:r>
            <a:endParaRPr sz="1600" dirty="0"/>
          </a:p>
          <a:p>
            <a:pPr marL="285750" indent="-285750">
              <a:spcBef>
                <a:spcPts val="1600"/>
              </a:spcBef>
            </a:pPr>
            <a:r>
              <a:rPr lang="es-419" sz="1600" dirty="0"/>
              <a:t>Pese a que varios municipios cuentan con Consejos de Transparencia y Anticorrupción no se activaron mecanismos de participación ciudadana para vigilar el uso de los recursos.</a:t>
            </a:r>
            <a:endParaRPr sz="1600" dirty="0"/>
          </a:p>
          <a:p>
            <a:pPr marL="285750" indent="-285750">
              <a:spcBef>
                <a:spcPts val="1600"/>
              </a:spcBef>
            </a:pPr>
            <a:r>
              <a:rPr lang="es-419" sz="1600" dirty="0"/>
              <a:t>Sólo 25% de las capitales publican listados de laboratorios y hospitales para pruebas del </a:t>
            </a:r>
            <a:r>
              <a:rPr lang="es-419" sz="1600" dirty="0" err="1"/>
              <a:t>Covid</a:t>
            </a:r>
            <a:r>
              <a:rPr lang="es-419" sz="1600" dirty="0"/>
              <a:t>.</a:t>
            </a:r>
            <a:endParaRPr sz="16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dirty="0"/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819150" y="658875"/>
            <a:ext cx="75057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HALLAZGOS:</a:t>
            </a:r>
            <a:endParaRPr sz="3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ctrTitle"/>
          </p:nvPr>
        </p:nvSpPr>
        <p:spPr>
          <a:xfrm>
            <a:off x="1858700" y="1822825"/>
            <a:ext cx="58680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3. Acciones y alternativas frente al Covid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Acciones adoptadas por los municipios: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419" sz="1800" dirty="0" smtClean="0"/>
              <a:t>Creación de </a:t>
            </a:r>
            <a:r>
              <a:rPr lang="es-419" sz="1800" dirty="0" err="1"/>
              <a:t>micrositios</a:t>
            </a:r>
            <a:r>
              <a:rPr lang="es-419" sz="1800" dirty="0"/>
              <a:t> </a:t>
            </a:r>
            <a:r>
              <a:rPr lang="es-419" sz="1800" dirty="0" smtClean="0"/>
              <a:t>especiales sobre </a:t>
            </a:r>
            <a:r>
              <a:rPr lang="es-419" sz="1800" dirty="0"/>
              <a:t>el </a:t>
            </a:r>
            <a:r>
              <a:rPr lang="es-419" sz="1800" dirty="0" err="1"/>
              <a:t>Covid</a:t>
            </a:r>
            <a:r>
              <a:rPr lang="es-419" sz="1800" dirty="0"/>
              <a:t>.</a:t>
            </a:r>
            <a:endParaRPr sz="1800" dirty="0"/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419" sz="1800" dirty="0" smtClean="0"/>
              <a:t>Publicación de los </a:t>
            </a:r>
            <a:r>
              <a:rPr lang="es-419" sz="1800" dirty="0"/>
              <a:t>acuerdos administrativos en torno al </a:t>
            </a:r>
            <a:r>
              <a:rPr lang="es-419" sz="1800" dirty="0" err="1"/>
              <a:t>Covid</a:t>
            </a:r>
            <a:r>
              <a:rPr lang="es-419" sz="1800" dirty="0"/>
              <a:t>.</a:t>
            </a:r>
            <a:endParaRPr sz="1800" dirty="0"/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419" sz="1800" dirty="0" smtClean="0"/>
              <a:t>Publicación de </a:t>
            </a:r>
            <a:r>
              <a:rPr lang="es-419" sz="1800" dirty="0"/>
              <a:t>recomendaciones a negocios y población en general.</a:t>
            </a:r>
            <a:endParaRPr sz="1800" dirty="0"/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419" sz="1800" dirty="0" smtClean="0"/>
              <a:t>Información sobre  </a:t>
            </a:r>
            <a:r>
              <a:rPr lang="es-419" sz="1800" dirty="0"/>
              <a:t>la ubicación </a:t>
            </a:r>
            <a:r>
              <a:rPr lang="es-419" sz="1800" dirty="0" smtClean="0"/>
              <a:t>de Centros </a:t>
            </a:r>
            <a:r>
              <a:rPr lang="es-419" sz="1800" dirty="0"/>
              <a:t>de Salud donde pueden acudir en caso de síntomas</a:t>
            </a:r>
            <a:r>
              <a:rPr lang="es-419" sz="1800" dirty="0" smtClean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ES" sz="1800" dirty="0"/>
              <a:t>Información sobre casos del </a:t>
            </a:r>
            <a:r>
              <a:rPr lang="es-ES" sz="1800" dirty="0" err="1"/>
              <a:t>Covid</a:t>
            </a:r>
            <a:r>
              <a:rPr lang="es-ES" sz="1800" dirty="0"/>
              <a:t> en su municipio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endParaRPr lang="es-419" sz="1800" dirty="0" smtClean="0"/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19150" y="456717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accent1"/>
                </a:solidFill>
              </a:rPr>
              <a:t>Acciones….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819150" y="1177160"/>
            <a:ext cx="7505700" cy="3261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419" sz="2100" dirty="0" smtClean="0"/>
              <a:t>Publicación de listado </a:t>
            </a:r>
            <a:r>
              <a:rPr lang="es-419" sz="2100" dirty="0"/>
              <a:t>de laboratorios y hospitales para realizar pruebas </a:t>
            </a:r>
            <a:r>
              <a:rPr lang="es-419" sz="2100" dirty="0" err="1"/>
              <a:t>Covid</a:t>
            </a:r>
            <a:r>
              <a:rPr lang="es-419" sz="2100" dirty="0" smtClean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MX" sz="2100" dirty="0" smtClean="0"/>
              <a:t>Implementación de medidas para reducir la movilidad de las personas.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MX" sz="2100" dirty="0" smtClean="0"/>
              <a:t>Suspensión de actividades culturales, deportivas y recreativas.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MX" sz="2100" dirty="0" smtClean="0"/>
              <a:t>Apoyos económicos a micro, pequeñas y medianas empresas.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es-MX" sz="2100" dirty="0" smtClean="0"/>
              <a:t>Compartir iniciativas locales (Red Municipal de Respuesta Local al </a:t>
            </a:r>
            <a:r>
              <a:rPr lang="es-MX" sz="2100" dirty="0" err="1" smtClean="0"/>
              <a:t>Covid</a:t>
            </a:r>
            <a:r>
              <a:rPr lang="es-MX" sz="2100" dirty="0" smtClean="0"/>
              <a:t>, propuesta de San Pedro Garza García, N.L.).</a:t>
            </a:r>
          </a:p>
          <a:p>
            <a:pPr marL="342900" indent="-342900">
              <a:spcBef>
                <a:spcPts val="1600"/>
              </a:spcBef>
              <a:spcAft>
                <a:spcPts val="1600"/>
              </a:spcAft>
            </a:pPr>
            <a:endParaRPr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dirty="0" smtClean="0">
                <a:solidFill>
                  <a:schemeClr val="accent1"/>
                </a:solidFill>
              </a:rPr>
              <a:t>Alternativas </a:t>
            </a:r>
            <a:r>
              <a:rPr lang="es-419" sz="2700" dirty="0">
                <a:solidFill>
                  <a:schemeClr val="accent1"/>
                </a:solidFill>
              </a:rPr>
              <a:t>por Transparencia Internacional.</a:t>
            </a:r>
            <a:endParaRPr sz="2700" dirty="0">
              <a:solidFill>
                <a:schemeClr val="accent1"/>
              </a:solidFill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819150" y="1576552"/>
            <a:ext cx="7641600" cy="3252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419" sz="1600" dirty="0" smtClean="0"/>
              <a:t>1. Q</a:t>
            </a:r>
            <a:r>
              <a:rPr lang="es-419" sz="1700" dirty="0" smtClean="0"/>
              <a:t>ue </a:t>
            </a:r>
            <a:r>
              <a:rPr lang="es-419" sz="1700" dirty="0"/>
              <a:t>los presupuestos extraordinarios sean revisados  bajo  </a:t>
            </a:r>
            <a:r>
              <a:rPr lang="es-419" sz="1700" b="1" dirty="0"/>
              <a:t>medidas extraordinarias </a:t>
            </a:r>
            <a:r>
              <a:rPr lang="es-419" sz="1700" b="1" dirty="0" smtClean="0"/>
              <a:t>de </a:t>
            </a:r>
            <a:r>
              <a:rPr lang="es-419" sz="1700" b="1" dirty="0"/>
              <a:t>fiscalización</a:t>
            </a:r>
            <a:r>
              <a:rPr lang="es-419" sz="1700" dirty="0" smtClean="0"/>
              <a:t>.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419" sz="1700" dirty="0" smtClean="0"/>
              <a:t>2. Los </a:t>
            </a:r>
            <a:r>
              <a:rPr lang="es-419" sz="1700" dirty="0"/>
              <a:t>recursos destinados a la emergencia deben ser informados en su </a:t>
            </a:r>
            <a:r>
              <a:rPr lang="es-419" sz="1700" b="1" dirty="0"/>
              <a:t>totalidad, de manera continua, oportuna, veraz, verificable y en lenguaje ciudadano. </a:t>
            </a:r>
            <a:endParaRPr sz="1700" b="1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419" sz="1700" dirty="0" smtClean="0"/>
              <a:t>3. La </a:t>
            </a:r>
            <a:r>
              <a:rPr lang="es-419" sz="1700" dirty="0"/>
              <a:t>información de compras y contrataciones en periodos de emergencia deben publicarse en formato de </a:t>
            </a:r>
            <a:r>
              <a:rPr lang="es-419" sz="1700" b="1" dirty="0"/>
              <a:t>datos abiertos</a:t>
            </a:r>
            <a:r>
              <a:rPr lang="es-419" sz="1700" dirty="0"/>
              <a:t>. </a:t>
            </a:r>
            <a:endParaRPr lang="es-419" sz="1700" dirty="0" smtClean="0"/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ES" sz="2000" dirty="0" smtClean="0"/>
              <a:t>4. L</a:t>
            </a:r>
            <a:r>
              <a:rPr lang="es-ES" sz="1800" dirty="0" smtClean="0"/>
              <a:t>a </a:t>
            </a:r>
            <a:r>
              <a:rPr lang="es-ES" sz="1800" dirty="0"/>
              <a:t>información sobre contrataciones debe concentrarse en un </a:t>
            </a:r>
            <a:r>
              <a:rPr lang="es-ES" sz="1800" b="1" dirty="0"/>
              <a:t>sitio público específico</a:t>
            </a:r>
            <a:r>
              <a:rPr lang="es-ES" sz="1800" dirty="0"/>
              <a:t> (</a:t>
            </a:r>
            <a:r>
              <a:rPr lang="es-ES" sz="1800" dirty="0" err="1"/>
              <a:t>micrositio</a:t>
            </a:r>
            <a:r>
              <a:rPr lang="es-ES" sz="1800" dirty="0"/>
              <a:t> oficial).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ES" sz="1800" dirty="0" smtClean="0"/>
              <a:t>5. El </a:t>
            </a:r>
            <a:r>
              <a:rPr lang="es-ES" sz="1800" dirty="0"/>
              <a:t>presupuesto asignado a la emergencia debe administrarse bajo los </a:t>
            </a:r>
            <a:r>
              <a:rPr lang="es-ES" sz="1800" b="1" dirty="0"/>
              <a:t>principios de eficiencia, eficacia, economía, transparencia e imparcialidad</a:t>
            </a:r>
            <a:r>
              <a:rPr lang="es-ES" sz="180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Alternativas….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819150" y="1698162"/>
            <a:ext cx="7790100" cy="3445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419" sz="1600" dirty="0" smtClean="0"/>
              <a:t>6. Asegurar </a:t>
            </a:r>
            <a:r>
              <a:rPr lang="es-419" sz="1600" dirty="0"/>
              <a:t>la rendición de cuentas de las contrataciones realizadas y contar con mecanismos de </a:t>
            </a:r>
            <a:r>
              <a:rPr lang="es-419" sz="1600" b="1" dirty="0"/>
              <a:t>monitoreo independiente </a:t>
            </a:r>
            <a:r>
              <a:rPr lang="es-419" sz="1600" dirty="0"/>
              <a:t>que permitan la participación y vigilancia ciudadana.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419" sz="1600" dirty="0" smtClean="0"/>
              <a:t>7. Tomar </a:t>
            </a:r>
            <a:r>
              <a:rPr lang="es-419" sz="1600" dirty="0"/>
              <a:t>medidas para que las </a:t>
            </a:r>
            <a:r>
              <a:rPr lang="es-419" sz="1600" b="1" dirty="0"/>
              <a:t>micro, pequeñas y medianas empresas </a:t>
            </a:r>
            <a:r>
              <a:rPr lang="es-419" sz="1600" dirty="0"/>
              <a:t>participen en la provisión de bienes y servicios</a:t>
            </a:r>
            <a:r>
              <a:rPr lang="es-419" sz="1600" dirty="0" smtClean="0"/>
              <a:t>.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ES" sz="1600" dirty="0" smtClean="0"/>
              <a:t>8. Es </a:t>
            </a:r>
            <a:r>
              <a:rPr lang="es-ES" sz="1600" dirty="0"/>
              <a:t>recomendable que los órganos de fiscalización establezcan p</a:t>
            </a:r>
            <a:r>
              <a:rPr lang="es-ES" sz="1600" b="1" dirty="0"/>
              <a:t>rotocolos de actuación para el seguimiento y auditoría </a:t>
            </a:r>
            <a:r>
              <a:rPr lang="es-ES" sz="1600" dirty="0"/>
              <a:t>de los recursos ejercidos en tiempo real.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ES" sz="1600" dirty="0" smtClean="0"/>
              <a:t>9. Implementar </a:t>
            </a:r>
            <a:r>
              <a:rPr lang="es-ES" sz="1600" dirty="0"/>
              <a:t>mecanismos de reporte o </a:t>
            </a:r>
            <a:r>
              <a:rPr lang="es-ES" sz="1600" b="1" dirty="0"/>
              <a:t>denuncia ciudadana sobre irregularidades </a:t>
            </a:r>
            <a:r>
              <a:rPr lang="es-ES" sz="1600" dirty="0"/>
              <a:t>detectadas que aseguren el anonimato y protejan a los denunciantes.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s-ES" sz="1600" dirty="0" smtClean="0"/>
              <a:t>10. </a:t>
            </a:r>
            <a:r>
              <a:rPr lang="es-ES" sz="1600" b="1" dirty="0" smtClean="0"/>
              <a:t>Publicar </a:t>
            </a:r>
            <a:r>
              <a:rPr lang="es-ES" sz="1600" b="1" dirty="0"/>
              <a:t>los resultados de las auditorías </a:t>
            </a:r>
            <a:r>
              <a:rPr lang="es-ES" sz="1600" dirty="0"/>
              <a:t>realizadas por los órganos de fiscalización.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Contenido: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-419" sz="2000" dirty="0" smtClean="0"/>
              <a:t>La </a:t>
            </a:r>
            <a:r>
              <a:rPr lang="es-419" sz="2000" dirty="0"/>
              <a:t>transparencia y rendición de cuentas </a:t>
            </a:r>
            <a:r>
              <a:rPr lang="es-419" sz="2000" dirty="0" smtClean="0"/>
              <a:t>municipal: diagnóstico.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-419" sz="2000" dirty="0"/>
              <a:t>Importancia de la transparencia y rendición de cuentas en tiempos de contingencia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s-419" sz="2000" dirty="0"/>
              <a:t>Acciones y alternativas de los municipios frente al </a:t>
            </a:r>
            <a:r>
              <a:rPr lang="es-419" sz="2000" dirty="0" err="1"/>
              <a:t>Covid</a:t>
            </a:r>
            <a:r>
              <a:rPr lang="es-419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A manera de conclusión: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términos generales, los municipios (capitales) son opacos y han jugado un papel secundario </a:t>
            </a:r>
            <a:r>
              <a:rPr lang="es-MX" dirty="0"/>
              <a:t> en torno al </a:t>
            </a:r>
            <a:r>
              <a:rPr lang="es-MX" dirty="0" err="1" smtClean="0"/>
              <a:t>Covid</a:t>
            </a:r>
            <a:r>
              <a:rPr lang="es-MX" dirty="0" smtClean="0"/>
              <a:t>. La coordinación interinstitucional es limitada.</a:t>
            </a:r>
          </a:p>
          <a:p>
            <a:r>
              <a:rPr lang="es-MX" dirty="0" smtClean="0"/>
              <a:t>Urge reflexionar y repensar sobre el papel de los municipios ante contingencias como el </a:t>
            </a:r>
            <a:r>
              <a:rPr lang="es-MX" dirty="0" err="1" smtClean="0"/>
              <a:t>Covid</a:t>
            </a:r>
            <a:r>
              <a:rPr lang="es-MX" dirty="0" smtClean="0"/>
              <a:t>.</a:t>
            </a:r>
          </a:p>
          <a:p>
            <a:r>
              <a:rPr lang="es-MX" dirty="0" smtClean="0"/>
              <a:t>Los municipios además de socializar información pueden instrumentar políticas de reactivación económica en coordinación con los Estados y la Federación.</a:t>
            </a:r>
          </a:p>
          <a:p>
            <a:r>
              <a:rPr lang="es-MX" dirty="0" smtClean="0"/>
              <a:t>Los municipios pueden fortalecer y ampliar -en alianza con los organismos civiles y empresariales-, las múltiples iniciativas ciudadanas de solidaridad social y atención a la población vulnerable.</a:t>
            </a:r>
          </a:p>
          <a:p>
            <a:r>
              <a:rPr lang="es-MX" dirty="0" smtClean="0"/>
              <a:t>Iniciativas como la </a:t>
            </a:r>
            <a:r>
              <a:rPr lang="es-ES" dirty="0"/>
              <a:t>Red Municipal de Respuesta Local al </a:t>
            </a:r>
            <a:r>
              <a:rPr lang="es-ES" dirty="0" err="1"/>
              <a:t>Covid</a:t>
            </a:r>
            <a:r>
              <a:rPr lang="es-ES" dirty="0"/>
              <a:t>, propuesta </a:t>
            </a:r>
            <a:r>
              <a:rPr lang="es-ES" dirty="0" smtClean="0"/>
              <a:t>por el municipio de San </a:t>
            </a:r>
            <a:r>
              <a:rPr lang="es-ES" dirty="0"/>
              <a:t>Pedro Garza </a:t>
            </a:r>
            <a:r>
              <a:rPr lang="es-ES" dirty="0" smtClean="0"/>
              <a:t>García deben difundirse ampliamente en todos los Estado.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33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819150" y="587425"/>
            <a:ext cx="75057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Bibliografía: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819150" y="1165825"/>
            <a:ext cx="7505700" cy="3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Cejudo, Guillermo M., coord., “Métrica del Gobierno Abierto 2019”, INAI,CIDE.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“Contrataciones públicas en Estados de emergencia: elementos mínimos que los gobiernos deben considerar para asegurar la integridad en las adjudicaciones que realicen durante la contingencia”, </a:t>
            </a:r>
            <a:r>
              <a:rPr lang="es-419" sz="1600" i="1"/>
              <a:t>Transparencia Internacional</a:t>
            </a:r>
            <a:r>
              <a:rPr lang="es-419" sz="1600"/>
              <a:t>, s/f. Consultado en Internet el 10/09/20. </a:t>
            </a:r>
            <a:r>
              <a:rPr lang="es-419" sz="1600" u="sng">
                <a:solidFill>
                  <a:schemeClr val="hlink"/>
                </a:solidFill>
                <a:hlinkClick r:id="rId3"/>
              </a:rPr>
              <a:t>https://adobe.ly/2Zvppaz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“Desarrollo Humano y COVID-19 en México: desafíos para una recuperación sostenible”, PNUD, 2020. Consultado el 11/09/20. Disponible en: </a:t>
            </a:r>
            <a:r>
              <a:rPr lang="es-419" sz="1600" u="sng">
                <a:solidFill>
                  <a:schemeClr val="hlink"/>
                </a:solidFill>
                <a:hlinkClick r:id="rId4"/>
              </a:rPr>
              <a:t>https://adobe.ly/33ot4rF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“Covid-19 en América Latina y el Caribe: panorama de las respuestas de los gobiernos a las crisis”, OCDE, mayo, 2020. Consultado el 10/09/2020, disponible en: </a:t>
            </a:r>
            <a:r>
              <a:rPr lang="es-419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https://adobe.ly/3bU59nV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Bibliografía...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Evaluación de transparencia, herramienta Cimtra-Covid, Cimta, jun/2020. Disponible en: </a:t>
            </a:r>
            <a:r>
              <a:rPr lang="es-419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https://adobe.ly/3mccynr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Evaluación de transparencia progractiva de capitales,  Cimtra, junio de 2019. Disponible en: </a:t>
            </a:r>
            <a:r>
              <a:rPr lang="es-419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https://adobe.ly/2RnaSsO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419" sz="1600"/>
              <a:t>Schelder, Andre, “Qué es la rendición de cuentas”, cuadernos de la transparencia núm. 3, INAI (antes IFAI), agt/2004.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Datos de contacto: 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150" y="1800200"/>
            <a:ext cx="7505700" cy="2638525"/>
          </a:xfrm>
        </p:spPr>
        <p:txBody>
          <a:bodyPr/>
          <a:lstStyle/>
          <a:p>
            <a:r>
              <a:rPr lang="es-MX" sz="2000" dirty="0" smtClean="0"/>
              <a:t>José Bautista Farías</a:t>
            </a:r>
          </a:p>
          <a:p>
            <a:r>
              <a:rPr lang="es-MX" sz="2000" dirty="0" smtClean="0"/>
              <a:t>Correo: </a:t>
            </a:r>
            <a:r>
              <a:rPr lang="es-MX" sz="2000" dirty="0" smtClean="0">
                <a:hlinkClick r:id="rId2"/>
              </a:rPr>
              <a:t>jbautista@iteso.mx</a:t>
            </a:r>
            <a:endParaRPr lang="es-MX" sz="2000" dirty="0" smtClean="0"/>
          </a:p>
          <a:p>
            <a:r>
              <a:rPr lang="es-MX" sz="2000" dirty="0" smtClean="0"/>
              <a:t>Centro Interdisciplinario para la Formación y la Vinculación Social (CIFOVIS) del ITESO.</a:t>
            </a:r>
          </a:p>
          <a:p>
            <a:r>
              <a:rPr lang="es-MX" sz="2000" dirty="0" smtClean="0"/>
              <a:t>Tel. Of.:  33 3669 3434, Ext. 3328</a:t>
            </a:r>
          </a:p>
          <a:p>
            <a:r>
              <a:rPr lang="es-MX" sz="2000" dirty="0" smtClean="0"/>
              <a:t>Tw: @</a:t>
            </a:r>
            <a:r>
              <a:rPr lang="es-MX" sz="2000" dirty="0" err="1" smtClean="0"/>
              <a:t>jbautistaf</a:t>
            </a:r>
            <a:endParaRPr lang="es-MX" sz="2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5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AutoNum type="arabicPeriod"/>
            </a:pPr>
            <a:r>
              <a:rPr lang="es-419">
                <a:solidFill>
                  <a:schemeClr val="accent1"/>
                </a:solidFill>
              </a:rPr>
              <a:t>Transparencia y RC Municipal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gobiernos  cuentan con mecanismos institucionales de rendición de cuentas: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Internos: las contralorías.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s-419" sz="1400" dirty="0" smtClean="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s-419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Externos</a:t>
            </a: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las entidades de fiscalización superior.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 Nacional-Estatales  Anticorrupción.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Municipios: contralorías / OIC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700" dirty="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863" y="1748425"/>
            <a:ext cx="3869775" cy="18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150" y="695917"/>
            <a:ext cx="7505700" cy="954600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¿Cómo estamos en transparencia?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150" y="1324303"/>
            <a:ext cx="7505700" cy="3114422"/>
          </a:xfrm>
        </p:spPr>
        <p:txBody>
          <a:bodyPr/>
          <a:lstStyle/>
          <a:p>
            <a:r>
              <a:rPr lang="es-MX" dirty="0" smtClean="0"/>
              <a:t>Según un estudio del CIDE sobre Métrica del Gobierno Abierto 2019, (CIDE-INAI) donde se analizaron las dimensiones de transparencia y participación ciudadana desde la perspectiva gubernamental y ciudadana, el resultado fue: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70" y="2289413"/>
            <a:ext cx="5251860" cy="2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Fuente: Métrica de Gobierno Abierto 2017 y 2019, CIDE, INAI.</a:t>
            </a:r>
            <a:endParaRPr/>
          </a:p>
        </p:txBody>
      </p:sp>
      <p:graphicFrame>
        <p:nvGraphicFramePr>
          <p:cNvPr id="167" name="Google Shape;167;p19"/>
          <p:cNvGraphicFramePr/>
          <p:nvPr/>
        </p:nvGraphicFramePr>
        <p:xfrm>
          <a:off x="601675" y="436050"/>
          <a:ext cx="8115450" cy="3840900"/>
        </p:xfrm>
        <a:graphic>
          <a:graphicData uri="http://schemas.openxmlformats.org/drawingml/2006/table">
            <a:tbl>
              <a:tblPr>
                <a:noFill/>
                <a:tableStyleId>{EA20A062-C75C-4798-A050-480AD267E074}</a:tableStyleId>
              </a:tblPr>
              <a:tblGrid>
                <a:gridCol w="27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6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300" b="1">
                          <a:solidFill>
                            <a:schemeClr val="accent1"/>
                          </a:solidFill>
                        </a:rPr>
                        <a:t>Métrica GA Municipal</a:t>
                      </a:r>
                      <a:endParaRPr sz="23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300" b="1">
                          <a:solidFill>
                            <a:schemeClr val="accent1"/>
                          </a:solidFill>
                        </a:rPr>
                        <a:t>2017</a:t>
                      </a:r>
                      <a:endParaRPr sz="23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300" b="1">
                          <a:solidFill>
                            <a:schemeClr val="accent1"/>
                          </a:solidFill>
                        </a:rPr>
                        <a:t>2019</a:t>
                      </a:r>
                      <a:endParaRPr sz="23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 i="1"/>
                        <a:t>Calificación general</a:t>
                      </a:r>
                      <a:endParaRPr sz="22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0.47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0.49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Transparencia Institucional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0.52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0.57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Participación Ciudadana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0.30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200"/>
                        <a:t>0.38</a:t>
                      </a:r>
                      <a:endParaRPr sz="2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Capitales que aprobaron evaluación de 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transparencia proactiva </a:t>
            </a: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</a:rPr>
              <a:t>2019 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MX" sz="1600" dirty="0" err="1">
                <a:solidFill>
                  <a:schemeClr val="accent1">
                    <a:lumMod val="50000"/>
                  </a:schemeClr>
                </a:solidFill>
              </a:rPr>
              <a:t>Cimtra</a:t>
            </a:r>
            <a:r>
              <a:rPr lang="es-MX" sz="16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es-MX" sz="1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69253"/>
              </p:ext>
            </p:extLst>
          </p:nvPr>
        </p:nvGraphicFramePr>
        <p:xfrm>
          <a:off x="328024" y="273266"/>
          <a:ext cx="8584748" cy="3342291"/>
        </p:xfrm>
        <a:graphic>
          <a:graphicData uri="http://schemas.openxmlformats.org/drawingml/2006/table">
            <a:tbl>
              <a:tblPr firstRow="1" bandRow="1">
                <a:tableStyleId>{EA20A062-C75C-4798-A050-480AD267E074}</a:tableStyleId>
              </a:tblPr>
              <a:tblGrid>
                <a:gridCol w="2146187">
                  <a:extLst>
                    <a:ext uri="{9D8B030D-6E8A-4147-A177-3AD203B41FA5}">
                      <a16:colId xmlns:a16="http://schemas.microsoft.com/office/drawing/2014/main" val="2878821340"/>
                    </a:ext>
                  </a:extLst>
                </a:gridCol>
                <a:gridCol w="2146187">
                  <a:extLst>
                    <a:ext uri="{9D8B030D-6E8A-4147-A177-3AD203B41FA5}">
                      <a16:colId xmlns:a16="http://schemas.microsoft.com/office/drawing/2014/main" val="365474718"/>
                    </a:ext>
                  </a:extLst>
                </a:gridCol>
                <a:gridCol w="2146187">
                  <a:extLst>
                    <a:ext uri="{9D8B030D-6E8A-4147-A177-3AD203B41FA5}">
                      <a16:colId xmlns:a16="http://schemas.microsoft.com/office/drawing/2014/main" val="105021893"/>
                    </a:ext>
                  </a:extLst>
                </a:gridCol>
                <a:gridCol w="2146187">
                  <a:extLst>
                    <a:ext uri="{9D8B030D-6E8A-4147-A177-3AD203B41FA5}">
                      <a16:colId xmlns:a16="http://schemas.microsoft.com/office/drawing/2014/main" val="4112422942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Municipio</a:t>
                      </a:r>
                      <a:endParaRPr lang="es-MX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Estado</a:t>
                      </a:r>
                      <a:endParaRPr lang="es-MX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Calificación</a:t>
                      </a:r>
                      <a:endParaRPr lang="es-MX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Lugar</a:t>
                      </a:r>
                      <a:endParaRPr lang="es-MX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59666"/>
                  </a:ext>
                </a:extLst>
              </a:tr>
              <a:tr h="53471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Guadalajara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Jalisco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99.3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70520"/>
                  </a:ext>
                </a:extLst>
              </a:tr>
              <a:tr h="53471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Mérida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Yucatán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92.4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14388"/>
                  </a:ext>
                </a:extLst>
              </a:tr>
              <a:tr h="53471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Chihuahua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Chihuahua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92.1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552809"/>
                  </a:ext>
                </a:extLst>
              </a:tr>
              <a:tr h="53471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Xalapa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Veracruz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81.8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4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4922"/>
                  </a:ext>
                </a:extLst>
              </a:tr>
              <a:tr h="53471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Campeche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Campeche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69.4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5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98647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20412" y="3746150"/>
            <a:ext cx="797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capitales evaluadas: 29. 		Fecha </a:t>
            </a:r>
            <a:r>
              <a:rPr lang="es-MX" dirty="0"/>
              <a:t>de evaluación mar/2019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7306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/>
              <a:t>Transparencia proactiva en las capitales de México, 2018-2019, </a:t>
            </a:r>
            <a:r>
              <a:rPr lang="es-419" sz="1800" dirty="0" err="1"/>
              <a:t>Cimtra</a:t>
            </a:r>
            <a:r>
              <a:rPr lang="es-419" sz="1800" dirty="0"/>
              <a:t>.</a:t>
            </a:r>
            <a:endParaRPr sz="1800" dirty="0"/>
          </a:p>
        </p:txBody>
      </p:sp>
      <p:graphicFrame>
        <p:nvGraphicFramePr>
          <p:cNvPr id="180" name="Google Shape;180;p21"/>
          <p:cNvGraphicFramePr/>
          <p:nvPr>
            <p:extLst>
              <p:ext uri="{D42A27DB-BD31-4B8C-83A1-F6EECF244321}">
                <p14:modId xmlns:p14="http://schemas.microsoft.com/office/powerpoint/2010/main" val="3004084684"/>
              </p:ext>
            </p:extLst>
          </p:nvPr>
        </p:nvGraphicFramePr>
        <p:xfrm>
          <a:off x="386175" y="300900"/>
          <a:ext cx="8402775" cy="3882300"/>
        </p:xfrm>
        <a:graphic>
          <a:graphicData uri="http://schemas.openxmlformats.org/drawingml/2006/table">
            <a:tbl>
              <a:tblPr>
                <a:noFill/>
                <a:tableStyleId>{EA20A062-C75C-4798-A050-480AD267E074}</a:tableStyleId>
              </a:tblPr>
              <a:tblGrid>
                <a:gridCol w="271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100" b="1">
                          <a:solidFill>
                            <a:schemeClr val="accent1"/>
                          </a:solidFill>
                        </a:rPr>
                        <a:t>Año</a:t>
                      </a:r>
                      <a:endParaRPr sz="21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100" b="1">
                          <a:solidFill>
                            <a:schemeClr val="accent1"/>
                          </a:solidFill>
                        </a:rPr>
                        <a:t>2018</a:t>
                      </a:r>
                      <a:endParaRPr sz="21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100" b="1">
                          <a:solidFill>
                            <a:schemeClr val="accent1"/>
                          </a:solidFill>
                        </a:rPr>
                        <a:t>2019</a:t>
                      </a:r>
                      <a:endParaRPr sz="2100"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Capitales  evaluadas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31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29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Capitales aprobadas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5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Calificación más alta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100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dirty="0" smtClean="0"/>
                        <a:t>99.3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Calificación más baja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7.7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/>
                        <a:t>0.69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 b="1"/>
                        <a:t>Promedio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 b="1"/>
                        <a:t>31.8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000" b="1" dirty="0"/>
                        <a:t>38.9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ctrTitle"/>
          </p:nvPr>
        </p:nvSpPr>
        <p:spPr>
          <a:xfrm>
            <a:off x="1858700" y="1540898"/>
            <a:ext cx="5527200" cy="17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2</a:t>
            </a:r>
            <a:r>
              <a:rPr lang="es-419" sz="3300">
                <a:solidFill>
                  <a:schemeClr val="accent1"/>
                </a:solidFill>
              </a:rPr>
              <a:t>. Importancia de la transparencia en tiempos de contingencia</a:t>
            </a:r>
            <a:endParaRPr sz="33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accent1"/>
                </a:solidFill>
              </a:rPr>
              <a:t>Medidas adoptadas por los gobiernos: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 dirty="0"/>
              <a:t>I</a:t>
            </a:r>
            <a:r>
              <a:rPr lang="es-419" sz="1800" dirty="0"/>
              <a:t>ncremento de sus presupuestos de manera extraordinaria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800" dirty="0" smtClean="0"/>
              <a:t>Aprobación de </a:t>
            </a:r>
            <a:r>
              <a:rPr lang="es-419" sz="1800" dirty="0"/>
              <a:t>adjudicaciones directas para la adquisición y bienes y servicios de </a:t>
            </a:r>
            <a:r>
              <a:rPr lang="es-419" sz="1800" dirty="0" smtClean="0"/>
              <a:t>salud.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800" dirty="0"/>
              <a:t>Según la OCDE, la crisis del Covid-19 abrió riesgos en el ámbito de la integridad y corrupción por contratos sanitarios otorgados de manera acelerada y simplificada.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1206</Words>
  <Application>Microsoft Office PowerPoint</Application>
  <PresentationFormat>Presentación en pantalla (16:9)</PresentationFormat>
  <Paragraphs>159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Nunito</vt:lpstr>
      <vt:lpstr>Shift</vt:lpstr>
      <vt:lpstr>Rendición de cuentas para la vigilancia ciudadana en la crisis por Covid</vt:lpstr>
      <vt:lpstr>Contenido:</vt:lpstr>
      <vt:lpstr>Transparencia y RC Municipal</vt:lpstr>
      <vt:lpstr>¿Cómo estamos en transparencia?</vt:lpstr>
      <vt:lpstr>Presentación de PowerPoint</vt:lpstr>
      <vt:lpstr>Presentación de PowerPoint</vt:lpstr>
      <vt:lpstr>Presentación de PowerPoint</vt:lpstr>
      <vt:lpstr>2. Importancia de la transparencia en tiempos de contingencia</vt:lpstr>
      <vt:lpstr>Medidas adoptadas por los gobiernos:</vt:lpstr>
      <vt:lpstr>Resultados de transparencia proactiva de las capitales sobre Covid-19   Cimtra, Mayo/ 2019</vt:lpstr>
      <vt:lpstr>Presentación de PowerPoint</vt:lpstr>
      <vt:lpstr>Presentación de PowerPoint</vt:lpstr>
      <vt:lpstr>Presentación de PowerPoint</vt:lpstr>
      <vt:lpstr>HALLAZGOS:</vt:lpstr>
      <vt:lpstr>3. Acciones y alternativas frente al Covid</vt:lpstr>
      <vt:lpstr>Acciones adoptadas por los municipios:</vt:lpstr>
      <vt:lpstr>Acciones….</vt:lpstr>
      <vt:lpstr>Alternativas por Transparencia Internacional.</vt:lpstr>
      <vt:lpstr>Alternativas….</vt:lpstr>
      <vt:lpstr>A manera de conclusión: </vt:lpstr>
      <vt:lpstr>Bibliografía:</vt:lpstr>
      <vt:lpstr>Bibliografía...</vt:lpstr>
      <vt:lpstr>Datos de contacto: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para la vigilancia ciudadana en la crisis por Covid</dc:title>
  <cp:lastModifiedBy>BAUTISTA FARIAS, JOSE</cp:lastModifiedBy>
  <cp:revision>11</cp:revision>
  <dcterms:modified xsi:type="dcterms:W3CDTF">2020-09-17T17:16:31Z</dcterms:modified>
</cp:coreProperties>
</file>